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3"/>
  </p:notesMasterIdLst>
  <p:sldIdLst>
    <p:sldId id="272" r:id="rId2"/>
    <p:sldId id="257" r:id="rId3"/>
    <p:sldId id="283" r:id="rId4"/>
    <p:sldId id="274" r:id="rId5"/>
    <p:sldId id="275" r:id="rId6"/>
    <p:sldId id="276" r:id="rId7"/>
    <p:sldId id="273" r:id="rId8"/>
    <p:sldId id="277" r:id="rId9"/>
    <p:sldId id="285" r:id="rId10"/>
    <p:sldId id="278" r:id="rId11"/>
    <p:sldId id="286" r:id="rId12"/>
    <p:sldId id="279" r:id="rId13"/>
    <p:sldId id="280" r:id="rId14"/>
    <p:sldId id="281" r:id="rId15"/>
    <p:sldId id="282" r:id="rId16"/>
    <p:sldId id="284" r:id="rId17"/>
    <p:sldId id="259" r:id="rId18"/>
    <p:sldId id="260" r:id="rId19"/>
    <p:sldId id="258" r:id="rId20"/>
    <p:sldId id="261" r:id="rId21"/>
    <p:sldId id="267" r:id="rId22"/>
    <p:sldId id="262" r:id="rId23"/>
    <p:sldId id="268" r:id="rId24"/>
    <p:sldId id="263" r:id="rId25"/>
    <p:sldId id="264" r:id="rId26"/>
    <p:sldId id="269" r:id="rId27"/>
    <p:sldId id="266" r:id="rId28"/>
    <p:sldId id="265" r:id="rId29"/>
    <p:sldId id="270" r:id="rId30"/>
    <p:sldId id="271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Glynn\Desktop\Irial\Irial's%20Files\Current%20Irish%20Emigration%20Profile,%2008.09.13\Report\Chapter%204\Reasons%20for%20departure%20(updated%203%20Sept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rial\Documents%20and%20Settings\Irial\Desktop\Irial's%20files\Current%20Irish%20Emigration%20Profile,%2008.09.13\Report\Chapter%204\Career%20satisfaction%20at%20home%20and%20abroa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rial\Documents%20and%20Settings\Irial\Desktop\Irial's%20files\Current%20Irish%20Emigration%20Profile,%2008.09.13\Report\Chapter%204\Career%20satisfaction%20at%20home%20and%20abroa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rial\Documents%20and%20Settings\Irial\Desktop\Irial's%20files\Current%20Irish%20Emigration%20Profile,%2008.09.13\Report\Chapter%204\Career%20satisfaction%20at%20home%20and%20abroad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IGlynn\Desktop\Irial\Irial's%20Files\Current%20Irish%20Emigration%20Profile,%2026.08.13\Report\Tom&#225;s\Reasons%20for%20departur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Workbook3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IGlynn\Desktop\Irial\Irial's%20Files\Current%20Irish%20Emigration%20Profile,%2026.08.13\Report\Chapter%204\Reasons%20for%20departure%20(updated%203%20Sept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Glynn\Desktop\Irial\Irial's%20Files\Current%20Irish%20Emigration%20Profile,%2026.08.13\Report\Chapter%204\Reasons%20for%20departure%20(updated%203%20Sept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Glynn\Desktop\Irial\Irial's%20Files\Current%20Irish%20Emigration%20Profile,%2026.08.13\Report\Chapter%204\Reasons%20for%20departure%20(updated%203%20Sept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Glynn\Desktop\Irial\Irial's%20Files\Current%20Irish%20Emigration%20Profile,%2026.08.13\Report\Chapter%204\Reasons%20for%20departure%20(updated%203%20Sept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Glynn\Desktop\Irial\Irial's%20Files\Current%20Irish%20Emigration%20Profile,%2026.08.13\Report\Chapter%204\Reasons%20for%20departure%20(updated%203%20Sep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41836875653699E-2"/>
          <c:y val="0.13348588863463004"/>
          <c:w val="0.58415186473783787"/>
          <c:h val="0.79971555043033804"/>
        </c:manualLayout>
      </c:layout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To find a job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Sheet7!$A$2:$A$7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Sheet7!$B$2:$B$7</c:f>
              <c:numCache>
                <c:formatCode>General</c:formatCode>
                <c:ptCount val="6"/>
                <c:pt idx="0">
                  <c:v>21.8</c:v>
                </c:pt>
                <c:pt idx="1">
                  <c:v>35</c:v>
                </c:pt>
                <c:pt idx="2">
                  <c:v>45.6</c:v>
                </c:pt>
                <c:pt idx="3">
                  <c:v>47.1</c:v>
                </c:pt>
                <c:pt idx="4">
                  <c:v>44.2</c:v>
                </c:pt>
                <c:pt idx="5">
                  <c:v>58.3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To travel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Sheet7!$A$2:$A$7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Sheet7!$C$2:$C$7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23.4</c:v>
                </c:pt>
                <c:pt idx="2">
                  <c:v>11.3</c:v>
                </c:pt>
                <c:pt idx="3">
                  <c:v>14.8</c:v>
                </c:pt>
                <c:pt idx="4">
                  <c:v>18.3</c:v>
                </c:pt>
                <c:pt idx="5">
                  <c:v>12.5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To gain job experience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Sheet7!$A$2:$A$7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Sheet7!$D$2:$D$7</c:f>
              <c:numCache>
                <c:formatCode>General</c:formatCode>
                <c:ptCount val="6"/>
                <c:pt idx="0">
                  <c:v>13.9</c:v>
                </c:pt>
                <c:pt idx="1">
                  <c:v>13.9</c:v>
                </c:pt>
                <c:pt idx="2">
                  <c:v>15.7</c:v>
                </c:pt>
                <c:pt idx="3">
                  <c:v>14.4</c:v>
                </c:pt>
                <c:pt idx="4">
                  <c:v>21.1</c:v>
                </c:pt>
                <c:pt idx="5">
                  <c:v>9.6999999999999993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Sheet7!$E$1</c:f>
              <c:strCache>
                <c:ptCount val="1"/>
                <c:pt idx="0">
                  <c:v>To experience another culture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Sheet7!$A$2:$A$7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Sheet7!$E$2:$E$7</c:f>
              <c:numCache>
                <c:formatCode>General</c:formatCode>
                <c:ptCount val="6"/>
                <c:pt idx="0">
                  <c:v>8.9</c:v>
                </c:pt>
                <c:pt idx="1">
                  <c:v>8</c:v>
                </c:pt>
                <c:pt idx="2">
                  <c:v>9.8000000000000007</c:v>
                </c:pt>
                <c:pt idx="3">
                  <c:v>7.4</c:v>
                </c:pt>
                <c:pt idx="4">
                  <c:v>5.6</c:v>
                </c:pt>
                <c:pt idx="5">
                  <c:v>6.9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Sheet7!$F$1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Sheet7!$A$2:$A$7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Sheet7!$F$2:$F$7</c:f>
              <c:numCache>
                <c:formatCode>General</c:formatCode>
                <c:ptCount val="6"/>
                <c:pt idx="0">
                  <c:v>22.8</c:v>
                </c:pt>
                <c:pt idx="1">
                  <c:v>19.7</c:v>
                </c:pt>
                <c:pt idx="2">
                  <c:v>17.600000000000001</c:v>
                </c:pt>
                <c:pt idx="3">
                  <c:v>16.3</c:v>
                </c:pt>
                <c:pt idx="4">
                  <c:v>10.8</c:v>
                </c:pt>
                <c:pt idx="5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95840"/>
        <c:axId val="130605824"/>
      </c:lineChart>
      <c:catAx>
        <c:axId val="13059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aramond" pitchFamily="18" charset="0"/>
              </a:defRPr>
            </a:pPr>
            <a:endParaRPr lang="en-US"/>
          </a:p>
        </c:txPr>
        <c:crossAx val="130605824"/>
        <c:crosses val="autoZero"/>
        <c:auto val="1"/>
        <c:lblAlgn val="ctr"/>
        <c:lblOffset val="100"/>
        <c:noMultiLvlLbl val="0"/>
      </c:catAx>
      <c:valAx>
        <c:axId val="13060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aramond" pitchFamily="18" charset="0"/>
              </a:defRPr>
            </a:pPr>
            <a:endParaRPr lang="en-US"/>
          </a:p>
        </c:txPr>
        <c:crossAx val="130595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Garamond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Job </a:t>
            </a:r>
            <a:r>
              <a:rPr lang="en-GB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satisfaction* </a:t>
            </a:r>
            <a:r>
              <a:rPr lang="en-GB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amongst emigrants on</a:t>
            </a:r>
            <a:r>
              <a:rPr lang="en-GB" sz="16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 a scale of 1-10 (in %)</a:t>
            </a:r>
            <a:r>
              <a:rPr lang="en-GB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Job satisfaction before departure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Sheet2!$B$2:$K$2</c:f>
              <c:numCache>
                <c:formatCode>General</c:formatCode>
                <c:ptCount val="10"/>
                <c:pt idx="0">
                  <c:v>6.6</c:v>
                </c:pt>
                <c:pt idx="1">
                  <c:v>8.1</c:v>
                </c:pt>
                <c:pt idx="2">
                  <c:v>10.6</c:v>
                </c:pt>
                <c:pt idx="3">
                  <c:v>9.6999999999999993</c:v>
                </c:pt>
                <c:pt idx="4">
                  <c:v>10.9</c:v>
                </c:pt>
                <c:pt idx="5">
                  <c:v>12.2</c:v>
                </c:pt>
                <c:pt idx="6">
                  <c:v>14.4</c:v>
                </c:pt>
                <c:pt idx="7">
                  <c:v>18.2</c:v>
                </c:pt>
                <c:pt idx="8">
                  <c:v>6</c:v>
                </c:pt>
                <c:pt idx="9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Job satisfaction abroad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Sheet2!$B$3:$K$3</c:f>
              <c:numCache>
                <c:formatCode>General</c:formatCode>
                <c:ptCount val="10"/>
                <c:pt idx="0">
                  <c:v>1</c:v>
                </c:pt>
                <c:pt idx="1">
                  <c:v>1.2</c:v>
                </c:pt>
                <c:pt idx="2">
                  <c:v>2.6</c:v>
                </c:pt>
                <c:pt idx="3">
                  <c:v>2.8</c:v>
                </c:pt>
                <c:pt idx="4">
                  <c:v>6</c:v>
                </c:pt>
                <c:pt idx="5">
                  <c:v>9.1</c:v>
                </c:pt>
                <c:pt idx="6">
                  <c:v>16.8</c:v>
                </c:pt>
                <c:pt idx="7">
                  <c:v>26.1</c:v>
                </c:pt>
                <c:pt idx="8">
                  <c:v>21.1</c:v>
                </c:pt>
                <c:pt idx="9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904640"/>
        <c:axId val="131906176"/>
      </c:barChart>
      <c:catAx>
        <c:axId val="1319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1906176"/>
        <c:crosses val="autoZero"/>
        <c:auto val="1"/>
        <c:lblAlgn val="ctr"/>
        <c:lblOffset val="100"/>
        <c:noMultiLvlLbl val="0"/>
      </c:catAx>
      <c:valAx>
        <c:axId val="1319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19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Satisfaction with </a:t>
            </a:r>
            <a:r>
              <a:rPr lang="en-GB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salary* </a:t>
            </a:r>
            <a:r>
              <a:rPr lang="en-GB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on</a:t>
            </a:r>
            <a:r>
              <a:rPr lang="en-GB" sz="16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 a scale of 1-10 (in %)</a:t>
            </a:r>
            <a:endParaRPr lang="en-GB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Satisfaction with salary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Sheet3!$B$2:$K$2</c:f>
              <c:numCache>
                <c:formatCode>General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11.8</c:v>
                </c:pt>
                <c:pt idx="3">
                  <c:v>11.3</c:v>
                </c:pt>
                <c:pt idx="4">
                  <c:v>14.4</c:v>
                </c:pt>
                <c:pt idx="5">
                  <c:v>10.4</c:v>
                </c:pt>
                <c:pt idx="6">
                  <c:v>12</c:v>
                </c:pt>
                <c:pt idx="7">
                  <c:v>12.3</c:v>
                </c:pt>
                <c:pt idx="8">
                  <c:v>5.3</c:v>
                </c:pt>
                <c:pt idx="9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Satisfaction with salary abroad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Sheet3!$B$3:$K$3</c:f>
              <c:numCache>
                <c:formatCode>General</c:formatCode>
                <c:ptCount val="10"/>
                <c:pt idx="0">
                  <c:v>0.8</c:v>
                </c:pt>
                <c:pt idx="1">
                  <c:v>2.1</c:v>
                </c:pt>
                <c:pt idx="2">
                  <c:v>2.6</c:v>
                </c:pt>
                <c:pt idx="3">
                  <c:v>3.3</c:v>
                </c:pt>
                <c:pt idx="4">
                  <c:v>5</c:v>
                </c:pt>
                <c:pt idx="5">
                  <c:v>10.199999999999999</c:v>
                </c:pt>
                <c:pt idx="6">
                  <c:v>16.899999999999999</c:v>
                </c:pt>
                <c:pt idx="7">
                  <c:v>26.9</c:v>
                </c:pt>
                <c:pt idx="8">
                  <c:v>19.600000000000001</c:v>
                </c:pt>
                <c:pt idx="9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02496"/>
        <c:axId val="132204032"/>
      </c:barChart>
      <c:catAx>
        <c:axId val="1322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2204032"/>
        <c:crosses val="autoZero"/>
        <c:auto val="1"/>
        <c:lblAlgn val="ctr"/>
        <c:lblOffset val="100"/>
        <c:noMultiLvlLbl val="0"/>
      </c:catAx>
      <c:valAx>
        <c:axId val="1322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22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tx1"/>
                </a:solidFill>
                <a:latin typeface="Garamond" panose="02020404030301010803" pitchFamily="18" charset="0"/>
              </a:rPr>
              <a:t>Quality</a:t>
            </a:r>
            <a:r>
              <a:rPr lang="en-GB" sz="2000" b="1" baseline="0">
                <a:solidFill>
                  <a:schemeClr val="tx1"/>
                </a:solidFill>
                <a:latin typeface="Garamond" panose="02020404030301010803" pitchFamily="18" charset="0"/>
              </a:rPr>
              <a:t> of life at home and abroad on a scale of 1-10 (in %)</a:t>
            </a:r>
            <a:endParaRPr lang="en-GB" sz="2000" b="1">
              <a:solidFill>
                <a:schemeClr val="tx1"/>
              </a:solidFill>
              <a:latin typeface="Garamond" panose="02020404030301010803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Quality of life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Sheet4!$B$2:$K$2</c:f>
              <c:numCache>
                <c:formatCode>General</c:formatCode>
                <c:ptCount val="10"/>
                <c:pt idx="0">
                  <c:v>2.7</c:v>
                </c:pt>
                <c:pt idx="1">
                  <c:v>6</c:v>
                </c:pt>
                <c:pt idx="2">
                  <c:v>12.3</c:v>
                </c:pt>
                <c:pt idx="3">
                  <c:v>13.2</c:v>
                </c:pt>
                <c:pt idx="4">
                  <c:v>14.1</c:v>
                </c:pt>
                <c:pt idx="5">
                  <c:v>15.1</c:v>
                </c:pt>
                <c:pt idx="6">
                  <c:v>15.3</c:v>
                </c:pt>
                <c:pt idx="7">
                  <c:v>14</c:v>
                </c:pt>
                <c:pt idx="8">
                  <c:v>5.2</c:v>
                </c:pt>
                <c:pt idx="9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Quality of life abroad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Sheet4!$B$3:$K$3</c:f>
              <c:numCache>
                <c:formatCode>General</c:formatCode>
                <c:ptCount val="10"/>
                <c:pt idx="0">
                  <c:v>0.3</c:v>
                </c:pt>
                <c:pt idx="1">
                  <c:v>0.9</c:v>
                </c:pt>
                <c:pt idx="2">
                  <c:v>0.9</c:v>
                </c:pt>
                <c:pt idx="3">
                  <c:v>2.1</c:v>
                </c:pt>
                <c:pt idx="4">
                  <c:v>3.6</c:v>
                </c:pt>
                <c:pt idx="5">
                  <c:v>6.9</c:v>
                </c:pt>
                <c:pt idx="6">
                  <c:v>14.7</c:v>
                </c:pt>
                <c:pt idx="7">
                  <c:v>33.799999999999997</c:v>
                </c:pt>
                <c:pt idx="8">
                  <c:v>27.2</c:v>
                </c:pt>
                <c:pt idx="9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2032"/>
        <c:axId val="132253568"/>
      </c:barChart>
      <c:catAx>
        <c:axId val="1322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2253568"/>
        <c:crosses val="autoZero"/>
        <c:auto val="1"/>
        <c:lblAlgn val="ctr"/>
        <c:lblOffset val="100"/>
        <c:noMultiLvlLbl val="0"/>
      </c:catAx>
      <c:valAx>
        <c:axId val="13225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322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400" dirty="0" smtClean="0">
                <a:latin typeface="Cooper Black" panose="0208090404030B020404" pitchFamily="18" charset="0"/>
              </a:rPr>
              <a:t>Costs to state?</a:t>
            </a:r>
            <a:endParaRPr lang="en-GB" sz="2400" dirty="0">
              <a:latin typeface="Cooper Black" panose="0208090404030B020404" pitchFamily="18" charset="0"/>
            </a:endParaRPr>
          </a:p>
        </c:rich>
      </c:tx>
      <c:layout>
        <c:manualLayout>
          <c:xMode val="edge"/>
          <c:yMode val="edge"/>
          <c:x val="0.34764137868069667"/>
          <c:y val="1.75232797262889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801370804784069E-2"/>
          <c:y val="0.14136552854671477"/>
          <c:w val="0.93199009240997421"/>
          <c:h val="0.81634183503420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Irish emigrants over 25 with degrees</c:v>
                </c:pt>
              </c:strCache>
            </c:strRef>
          </c:tx>
          <c:invertIfNegative val="0"/>
          <c:cat>
            <c:strRef>
              <c:f>Sheet1!$J$1</c:f>
              <c:strCache>
                <c:ptCount val="1"/>
                <c:pt idx="0">
                  <c:v>% of those with degrees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80704"/>
        <c:axId val="132282240"/>
      </c:barChart>
      <c:catAx>
        <c:axId val="1322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2282240"/>
        <c:crosses val="autoZero"/>
        <c:auto val="1"/>
        <c:lblAlgn val="ctr"/>
        <c:lblOffset val="100"/>
        <c:noMultiLvlLbl val="0"/>
      </c:catAx>
      <c:valAx>
        <c:axId val="13228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aramond" panose="02020404030301010803" pitchFamily="18" charset="0"/>
              </a:defRPr>
            </a:pPr>
            <a:endParaRPr lang="en-US"/>
          </a:p>
        </c:txPr>
        <c:crossAx val="13228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25186033000029E-2"/>
          <c:y val="0.14948598266403437"/>
          <c:w val="0.65926501044227437"/>
          <c:h val="0.72456244016618343"/>
        </c:manualLayout>
      </c:layout>
      <c:lineChart>
        <c:grouping val="standar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Full-time employment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Sheet3!$A$18:$A$23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Sheet3!$B$18:$B$23</c:f>
              <c:numCache>
                <c:formatCode>General</c:formatCode>
                <c:ptCount val="6"/>
                <c:pt idx="0">
                  <c:v>66.7</c:v>
                </c:pt>
                <c:pt idx="1">
                  <c:v>52.9</c:v>
                </c:pt>
                <c:pt idx="2">
                  <c:v>43.4</c:v>
                </c:pt>
                <c:pt idx="3">
                  <c:v>38.799999999999997</c:v>
                </c:pt>
                <c:pt idx="4">
                  <c:v>49.6</c:v>
                </c:pt>
                <c:pt idx="5">
                  <c:v>40.299999999999997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Sheet3!$C$17</c:f>
              <c:strCache>
                <c:ptCount val="1"/>
                <c:pt idx="0">
                  <c:v>Unemployed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Sheet3!$A$18:$A$23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Sheet3!$C$18:$C$23</c:f>
              <c:numCache>
                <c:formatCode>General</c:formatCode>
                <c:ptCount val="6"/>
                <c:pt idx="0">
                  <c:v>7.8</c:v>
                </c:pt>
                <c:pt idx="1">
                  <c:v>19.899999999999999</c:v>
                </c:pt>
                <c:pt idx="2">
                  <c:v>20</c:v>
                </c:pt>
                <c:pt idx="3">
                  <c:v>31</c:v>
                </c:pt>
                <c:pt idx="4">
                  <c:v>23.4</c:v>
                </c:pt>
                <c:pt idx="5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Sheet3!$D$17</c:f>
              <c:strCache>
                <c:ptCount val="1"/>
                <c:pt idx="0">
                  <c:v>Student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Sheet3!$A$18:$A$23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Sheet3!$D$18:$D$23</c:f>
              <c:numCache>
                <c:formatCode>General</c:formatCode>
                <c:ptCount val="6"/>
                <c:pt idx="0">
                  <c:v>20.6</c:v>
                </c:pt>
                <c:pt idx="1">
                  <c:v>16.2</c:v>
                </c:pt>
                <c:pt idx="2">
                  <c:v>21</c:v>
                </c:pt>
                <c:pt idx="3">
                  <c:v>13.2</c:v>
                </c:pt>
                <c:pt idx="4">
                  <c:v>9.9</c:v>
                </c:pt>
                <c:pt idx="5">
                  <c:v>13.9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Sheet3!$E$17</c:f>
              <c:strCache>
                <c:ptCount val="1"/>
                <c:pt idx="0">
                  <c:v>Part-time employment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Sheet3!$A$18:$A$23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Sheet3!$E$18:$E$23</c:f>
              <c:numCache>
                <c:formatCode>General</c:formatCode>
                <c:ptCount val="6"/>
                <c:pt idx="0">
                  <c:v>3.9</c:v>
                </c:pt>
                <c:pt idx="1">
                  <c:v>10.3</c:v>
                </c:pt>
                <c:pt idx="2">
                  <c:v>14.6</c:v>
                </c:pt>
                <c:pt idx="3">
                  <c:v>15.1</c:v>
                </c:pt>
                <c:pt idx="4">
                  <c:v>12.7</c:v>
                </c:pt>
                <c:pt idx="5">
                  <c:v>18.100000000000001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Sheet3!$F$17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Pt>
            <c:idx val="4"/>
            <c:bubble3D val="0"/>
          </c:dPt>
          <c:cat>
            <c:numRef>
              <c:f>Sheet3!$A$18:$A$23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Sheet3!$F$18:$F$23</c:f>
              <c:numCache>
                <c:formatCode>General</c:formatCode>
                <c:ptCount val="6"/>
                <c:pt idx="0">
                  <c:v>1</c:v>
                </c:pt>
                <c:pt idx="1">
                  <c:v>0.7</c:v>
                </c:pt>
                <c:pt idx="2">
                  <c:v>1</c:v>
                </c:pt>
                <c:pt idx="3">
                  <c:v>1.9</c:v>
                </c:pt>
                <c:pt idx="4">
                  <c:v>4.4000000000000004</c:v>
                </c:pt>
                <c:pt idx="5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41920"/>
        <c:axId val="131056000"/>
      </c:lineChart>
      <c:catAx>
        <c:axId val="1310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aramond" panose="02020404030301010803" pitchFamily="18" charset="0"/>
              </a:defRPr>
            </a:pPr>
            <a:endParaRPr lang="en-US"/>
          </a:p>
        </c:txPr>
        <c:crossAx val="131056000"/>
        <c:crosses val="autoZero"/>
        <c:auto val="1"/>
        <c:lblAlgn val="ctr"/>
        <c:lblOffset val="100"/>
        <c:noMultiLvlLbl val="0"/>
      </c:catAx>
      <c:valAx>
        <c:axId val="1310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aramond" panose="02020404030301010803" pitchFamily="18" charset="0"/>
              </a:defRPr>
            </a:pPr>
            <a:endParaRPr lang="en-US"/>
          </a:p>
        </c:txPr>
        <c:crossAx val="131041920"/>
        <c:crosses val="autoZero"/>
        <c:crossBetween val="between"/>
      </c:valAx>
      <c:spPr>
        <a:ln w="38100"/>
      </c:spPr>
    </c:plotArea>
    <c:legend>
      <c:legendPos val="r"/>
      <c:layout>
        <c:manualLayout>
          <c:xMode val="edge"/>
          <c:yMode val="edge"/>
          <c:x val="0.75826422705360363"/>
          <c:y val="0.18743486034577261"/>
          <c:w val="0.22844084717639854"/>
          <c:h val="0.77250247732994981"/>
        </c:manualLayout>
      </c:layout>
      <c:overlay val="0"/>
      <c:txPr>
        <a:bodyPr/>
        <a:lstStyle/>
        <a:p>
          <a:pPr>
            <a:defRPr sz="1800">
              <a:latin typeface="Garamond" panose="020204040303010108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024934383202E-2"/>
          <c:y val="0.14807195975503101"/>
          <c:w val="0.88558639545056905"/>
          <c:h val="0.407789891648158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Sheet1!$A$2:$A$9</c:f>
              <c:strCache>
                <c:ptCount val="8"/>
                <c:pt idx="0">
                  <c:v>Construction</c:v>
                </c:pt>
                <c:pt idx="1">
                  <c:v>Health and Social Work</c:v>
                </c:pt>
                <c:pt idx="2">
                  <c:v>Manufacturing and Engineering</c:v>
                </c:pt>
                <c:pt idx="3">
                  <c:v>Banking and Finance</c:v>
                </c:pt>
                <c:pt idx="4">
                  <c:v>Education</c:v>
                </c:pt>
                <c:pt idx="5">
                  <c:v>IT</c:v>
                </c:pt>
                <c:pt idx="6">
                  <c:v>Wholesale and retail trade</c:v>
                </c:pt>
                <c:pt idx="7">
                  <c:v>Hospitality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17.100000000000001</c:v>
                </c:pt>
                <c:pt idx="1">
                  <c:v>9.5</c:v>
                </c:pt>
                <c:pt idx="2">
                  <c:v>7</c:v>
                </c:pt>
                <c:pt idx="3">
                  <c:v>6.6</c:v>
                </c:pt>
                <c:pt idx="4">
                  <c:v>5.4</c:v>
                </c:pt>
                <c:pt idx="5">
                  <c:v>5.4</c:v>
                </c:pt>
                <c:pt idx="6">
                  <c:v>5</c:v>
                </c:pt>
                <c:pt idx="7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80576"/>
        <c:axId val="131082112"/>
      </c:barChart>
      <c:catAx>
        <c:axId val="1310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aramond"/>
                <a:cs typeface="Garamond"/>
              </a:defRPr>
            </a:pPr>
            <a:endParaRPr lang="en-US"/>
          </a:p>
        </c:txPr>
        <c:crossAx val="131082112"/>
        <c:crosses val="autoZero"/>
        <c:auto val="1"/>
        <c:lblAlgn val="ctr"/>
        <c:lblOffset val="100"/>
        <c:noMultiLvlLbl val="0"/>
      </c:catAx>
      <c:valAx>
        <c:axId val="13108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Garamond"/>
                <a:cs typeface="Garamond"/>
              </a:defRPr>
            </a:pPr>
            <a:endParaRPr lang="en-US"/>
          </a:p>
        </c:txPr>
        <c:crossAx val="13108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200" b="1" dirty="0">
              <a:latin typeface="Garamond" pitchFamily="18" charset="0"/>
            </a:endParaRPr>
          </a:p>
        </c:rich>
      </c:tx>
      <c:layout>
        <c:manualLayout>
          <c:xMode val="edge"/>
          <c:yMode val="edge"/>
          <c:x val="8.1174016379132491E-2"/>
          <c:y val="1.20251790205128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810321670608031E-2"/>
          <c:y val="0.18158525315369001"/>
          <c:w val="0.94186769426412942"/>
          <c:h val="0.74374501318035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Sheet5!$I$2</c:f>
              <c:strCache>
                <c:ptCount val="1"/>
                <c:pt idx="0">
                  <c:v>Working full-time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Sheet5!$J$1:$N$1</c:f>
              <c:strCache>
                <c:ptCount val="5"/>
                <c:pt idx="0">
                  <c:v>To find a job</c:v>
                </c:pt>
                <c:pt idx="1">
                  <c:v>To travel</c:v>
                </c:pt>
                <c:pt idx="2">
                  <c:v>To gain job experience</c:v>
                </c:pt>
                <c:pt idx="3">
                  <c:v>To experience another culture</c:v>
                </c:pt>
                <c:pt idx="4">
                  <c:v>Other</c:v>
                </c:pt>
              </c:strCache>
            </c:strRef>
          </c:cat>
          <c:val>
            <c:numRef>
              <c:f>Sheet5!$J$2:$N$2</c:f>
              <c:numCache>
                <c:formatCode>General</c:formatCode>
                <c:ptCount val="5"/>
                <c:pt idx="0">
                  <c:v>24.3</c:v>
                </c:pt>
                <c:pt idx="1">
                  <c:v>27.8</c:v>
                </c:pt>
                <c:pt idx="2">
                  <c:v>19.3</c:v>
                </c:pt>
                <c:pt idx="3">
                  <c:v>12</c:v>
                </c:pt>
                <c:pt idx="4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20512"/>
        <c:axId val="131134592"/>
      </c:barChart>
      <c:catAx>
        <c:axId val="13112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aramond" panose="02020404030301010803" pitchFamily="18" charset="0"/>
              </a:defRPr>
            </a:pPr>
            <a:endParaRPr lang="en-US"/>
          </a:p>
        </c:txPr>
        <c:crossAx val="131134592"/>
        <c:crosses val="autoZero"/>
        <c:auto val="1"/>
        <c:lblAlgn val="ctr"/>
        <c:lblOffset val="100"/>
        <c:noMultiLvlLbl val="0"/>
      </c:catAx>
      <c:valAx>
        <c:axId val="131134592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3112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>
                <a:latin typeface="Garamond" panose="02020404030301010803" pitchFamily="18" charset="0"/>
              </a:defRPr>
            </a:pPr>
            <a:r>
              <a:rPr lang="en-US" sz="1400" b="1" i="0" baseline="0" dirty="0">
                <a:effectLst/>
                <a:latin typeface="Garamond" panose="02020404030301010803" pitchFamily="18" charset="0"/>
              </a:rPr>
              <a:t>Reasons for emigrating for people working part-time before departure (in %) </a:t>
            </a:r>
            <a:endParaRPr lang="en-GB" sz="1400" b="1" dirty="0">
              <a:effectLst/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4057277982017924"/>
          <c:y val="7.23446234791187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41319764428611E-2"/>
          <c:y val="0.22484393084537566"/>
          <c:w val="0.8812401998262438"/>
          <c:h val="0.55354071780159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Sheet5!$I$5</c:f>
              <c:strCache>
                <c:ptCount val="1"/>
                <c:pt idx="0">
                  <c:v>Working part-time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Sheet5!$J$4:$N$4</c:f>
              <c:strCache>
                <c:ptCount val="5"/>
                <c:pt idx="0">
                  <c:v>To find a job</c:v>
                </c:pt>
                <c:pt idx="1">
                  <c:v>To travel</c:v>
                </c:pt>
                <c:pt idx="2">
                  <c:v>To gain job experience</c:v>
                </c:pt>
                <c:pt idx="3">
                  <c:v>To experience another culture</c:v>
                </c:pt>
                <c:pt idx="4">
                  <c:v>Other</c:v>
                </c:pt>
              </c:strCache>
            </c:strRef>
          </c:cat>
          <c:val>
            <c:numRef>
              <c:f>Sheet5!$J$5:$N$5</c:f>
              <c:numCache>
                <c:formatCode>General</c:formatCode>
                <c:ptCount val="5"/>
                <c:pt idx="0">
                  <c:v>60.9</c:v>
                </c:pt>
                <c:pt idx="1">
                  <c:v>13.5</c:v>
                </c:pt>
                <c:pt idx="2">
                  <c:v>12</c:v>
                </c:pt>
                <c:pt idx="3">
                  <c:v>4.5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03840"/>
        <c:axId val="131613824"/>
      </c:barChart>
      <c:catAx>
        <c:axId val="13160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aramond" panose="02020404030301010803" pitchFamily="18" charset="0"/>
              </a:defRPr>
            </a:pPr>
            <a:endParaRPr lang="en-US"/>
          </a:p>
        </c:txPr>
        <c:crossAx val="131613824"/>
        <c:crosses val="autoZero"/>
        <c:auto val="1"/>
        <c:lblAlgn val="ctr"/>
        <c:lblOffset val="100"/>
        <c:noMultiLvlLbl val="0"/>
      </c:catAx>
      <c:valAx>
        <c:axId val="13161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31603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Satisfaction with</a:t>
            </a:r>
            <a:r>
              <a:rPr lang="en-GB" sz="20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baseline="0">
                <a:solidFill>
                  <a:schemeClr val="tx1"/>
                </a:solidFill>
                <a:latin typeface="Garamond" panose="02020404030301010803" pitchFamily="18" charset="0"/>
              </a:rPr>
              <a:t>career </a:t>
            </a:r>
            <a:r>
              <a:rPr lang="en-GB" sz="2000" b="1" baseline="0" smtClean="0">
                <a:solidFill>
                  <a:schemeClr val="tx1"/>
                </a:solidFill>
                <a:latin typeface="Garamond" panose="02020404030301010803" pitchFamily="18" charset="0"/>
              </a:rPr>
              <a:t>prospects </a:t>
            </a:r>
            <a:r>
              <a:rPr lang="en-GB" sz="20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on a scale of 1-10 (in %)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0759407188883777"/>
          <c:y val="5.10542688239318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353542066754482E-2"/>
          <c:y val="9.3568091917435536E-2"/>
          <c:w val="0.92177282881267164"/>
          <c:h val="0.719217567557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Satisfaction with career prospects before departure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Sheet1!$B$13:$K$13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Sheet1!$B$14:$K$14</c:f>
              <c:numCache>
                <c:formatCode>General</c:formatCode>
                <c:ptCount val="10"/>
                <c:pt idx="0">
                  <c:v>23.9</c:v>
                </c:pt>
                <c:pt idx="1">
                  <c:v>16.7</c:v>
                </c:pt>
                <c:pt idx="2">
                  <c:v>11.5</c:v>
                </c:pt>
                <c:pt idx="3">
                  <c:v>12</c:v>
                </c:pt>
                <c:pt idx="4">
                  <c:v>10</c:v>
                </c:pt>
                <c:pt idx="5">
                  <c:v>6.6</c:v>
                </c:pt>
                <c:pt idx="6">
                  <c:v>6.9</c:v>
                </c:pt>
                <c:pt idx="7">
                  <c:v>7.5</c:v>
                </c:pt>
                <c:pt idx="8">
                  <c:v>2.6</c:v>
                </c:pt>
                <c:pt idx="9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Satisfaction with career prospects abroad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Sheet1!$B$13:$K$13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Sheet1!$B$15:$K$15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1.5</c:v>
                </c:pt>
                <c:pt idx="2">
                  <c:v>1.9</c:v>
                </c:pt>
                <c:pt idx="3">
                  <c:v>2</c:v>
                </c:pt>
                <c:pt idx="4">
                  <c:v>3.7</c:v>
                </c:pt>
                <c:pt idx="5">
                  <c:v>6.5</c:v>
                </c:pt>
                <c:pt idx="6">
                  <c:v>12.1</c:v>
                </c:pt>
                <c:pt idx="7">
                  <c:v>25.1</c:v>
                </c:pt>
                <c:pt idx="8">
                  <c:v>23</c:v>
                </c:pt>
                <c:pt idx="9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494912"/>
        <c:axId val="117496448"/>
      </c:barChart>
      <c:catAx>
        <c:axId val="1174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17496448"/>
        <c:crosses val="autoZero"/>
        <c:auto val="1"/>
        <c:lblAlgn val="ctr"/>
        <c:lblOffset val="100"/>
        <c:noMultiLvlLbl val="0"/>
      </c:catAx>
      <c:valAx>
        <c:axId val="1174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1749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Long-term unemployed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Sheet6!$B$1:$F$1</c:f>
              <c:strCache>
                <c:ptCount val="5"/>
                <c:pt idx="0">
                  <c:v>To find a job</c:v>
                </c:pt>
                <c:pt idx="1">
                  <c:v>To travel</c:v>
                </c:pt>
                <c:pt idx="2">
                  <c:v>To gain job experience</c:v>
                </c:pt>
                <c:pt idx="3">
                  <c:v>To experience another culture</c:v>
                </c:pt>
                <c:pt idx="4">
                  <c:v>Other</c:v>
                </c:pt>
              </c:strCache>
            </c:strRef>
          </c:cat>
          <c:val>
            <c:numRef>
              <c:f>Sheet6!$B$2:$F$2</c:f>
              <c:numCache>
                <c:formatCode>General</c:formatCode>
                <c:ptCount val="5"/>
                <c:pt idx="0">
                  <c:v>90.3</c:v>
                </c:pt>
                <c:pt idx="1">
                  <c:v>1.4</c:v>
                </c:pt>
                <c:pt idx="2">
                  <c:v>1.4</c:v>
                </c:pt>
                <c:pt idx="3">
                  <c:v>0</c:v>
                </c:pt>
                <c:pt idx="4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44032"/>
        <c:axId val="131645824"/>
      </c:barChart>
      <c:catAx>
        <c:axId val="131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645824"/>
        <c:crosses val="autoZero"/>
        <c:auto val="1"/>
        <c:lblAlgn val="ctr"/>
        <c:lblOffset val="100"/>
        <c:noMultiLvlLbl val="0"/>
      </c:catAx>
      <c:valAx>
        <c:axId val="13164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64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393038820602425"/>
          <c:y val="5.9126646612089703E-2"/>
        </c:manualLayout>
      </c:layout>
      <c:overlay val="0"/>
      <c:txPr>
        <a:bodyPr/>
        <a:lstStyle/>
        <a:p>
          <a:pPr>
            <a:defRPr sz="1800">
              <a:latin typeface="Garamond" panose="02020404030301010803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79129928324462"/>
          <c:y val="0.13249984974347112"/>
          <c:w val="0.86881381866661278"/>
          <c:h val="0.51794428706235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Sheet6!$J$2</c:f>
              <c:strCache>
                <c:ptCount val="1"/>
                <c:pt idx="0">
                  <c:v>Short-term unemployed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Sheet6!$K$1:$O$1</c:f>
              <c:strCache>
                <c:ptCount val="5"/>
                <c:pt idx="0">
                  <c:v>To find a job</c:v>
                </c:pt>
                <c:pt idx="1">
                  <c:v>To travel</c:v>
                </c:pt>
                <c:pt idx="2">
                  <c:v>To gain job experience</c:v>
                </c:pt>
                <c:pt idx="3">
                  <c:v>To experience another culture</c:v>
                </c:pt>
                <c:pt idx="4">
                  <c:v>Other</c:v>
                </c:pt>
              </c:strCache>
            </c:strRef>
          </c:cat>
          <c:val>
            <c:numRef>
              <c:f>Sheet6!$K$2:$O$2</c:f>
              <c:numCache>
                <c:formatCode>General</c:formatCode>
                <c:ptCount val="5"/>
                <c:pt idx="0">
                  <c:v>69.8</c:v>
                </c:pt>
                <c:pt idx="1">
                  <c:v>6.9</c:v>
                </c:pt>
                <c:pt idx="2">
                  <c:v>11.3</c:v>
                </c:pt>
                <c:pt idx="3">
                  <c:v>1.3</c:v>
                </c:pt>
                <c:pt idx="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19008"/>
        <c:axId val="131820544"/>
      </c:barChart>
      <c:catAx>
        <c:axId val="1318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aramond" pitchFamily="18" charset="0"/>
              </a:defRPr>
            </a:pPr>
            <a:endParaRPr lang="en-US"/>
          </a:p>
        </c:txPr>
        <c:crossAx val="131820544"/>
        <c:crosses val="autoZero"/>
        <c:auto val="1"/>
        <c:lblAlgn val="ctr"/>
        <c:lblOffset val="100"/>
        <c:noMultiLvlLbl val="0"/>
      </c:catAx>
      <c:valAx>
        <c:axId val="1318205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itchFamily="18" charset="0"/>
              </a:defRPr>
            </a:pPr>
            <a:endParaRPr lang="en-US"/>
          </a:p>
        </c:txPr>
        <c:crossAx val="131819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>
                <a:latin typeface="Garamond" pitchFamily="18" charset="0"/>
              </a:rPr>
              <a:t>Reason</a:t>
            </a:r>
            <a:r>
              <a:rPr lang="en-GB" sz="2000" baseline="0">
                <a:latin typeface="Garamond" pitchFamily="18" charset="0"/>
              </a:rPr>
              <a:t> for departure of students (in %)</a:t>
            </a:r>
            <a:endParaRPr lang="en-GB" sz="2000">
              <a:latin typeface="Garamond" pitchFamily="18" charset="0"/>
            </a:endParaRPr>
          </a:p>
        </c:rich>
      </c:tx>
      <c:layout>
        <c:manualLayout>
          <c:xMode val="edge"/>
          <c:yMode val="edge"/>
          <c:x val="0.24067632332039737"/>
          <c:y val="0.1045910919458561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Sheet6!$A$27</c:f>
              <c:strCache>
                <c:ptCount val="1"/>
                <c:pt idx="0">
                  <c:v>Student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Sheet6!$B$26:$F$26</c:f>
              <c:strCache>
                <c:ptCount val="5"/>
                <c:pt idx="0">
                  <c:v>To find a job</c:v>
                </c:pt>
                <c:pt idx="1">
                  <c:v>To travel</c:v>
                </c:pt>
                <c:pt idx="2">
                  <c:v>To gain job experience</c:v>
                </c:pt>
                <c:pt idx="3">
                  <c:v>To experience another culture</c:v>
                </c:pt>
                <c:pt idx="4">
                  <c:v>Other</c:v>
                </c:pt>
              </c:strCache>
            </c:strRef>
          </c:cat>
          <c:val>
            <c:numRef>
              <c:f>Sheet6!$B$27:$F$27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8.3000000000000007</c:v>
                </c:pt>
                <c:pt idx="2">
                  <c:v>21.8</c:v>
                </c:pt>
                <c:pt idx="3">
                  <c:v>7.7</c:v>
                </c:pt>
                <c:pt idx="4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40256"/>
        <c:axId val="131846144"/>
      </c:barChart>
      <c:catAx>
        <c:axId val="13184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aramond" pitchFamily="18" charset="0"/>
              </a:defRPr>
            </a:pPr>
            <a:endParaRPr lang="en-US"/>
          </a:p>
        </c:txPr>
        <c:crossAx val="131846144"/>
        <c:crosses val="autoZero"/>
        <c:auto val="1"/>
        <c:lblAlgn val="ctr"/>
        <c:lblOffset val="100"/>
        <c:noMultiLvlLbl val="0"/>
      </c:catAx>
      <c:valAx>
        <c:axId val="13184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itchFamily="18" charset="0"/>
              </a:defRPr>
            </a:pPr>
            <a:endParaRPr lang="en-US"/>
          </a:p>
        </c:txPr>
        <c:crossAx val="13184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0.10793</cdr:x>
      <cdr:y>0.54691</cdr:y>
    </cdr:from>
    <cdr:to>
      <cdr:x>0.13049</cdr:x>
      <cdr:y>0.57666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18851" y="2276458"/>
          <a:ext cx="129360" cy="123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0.59068</cdr:x>
      <cdr:y>0.25476</cdr:y>
    </cdr:from>
    <cdr:to>
      <cdr:x>0.61323</cdr:x>
      <cdr:y>0.28451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386991" y="1060440"/>
          <a:ext cx="129302" cy="123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0.64957</cdr:x>
      <cdr:y>0.34568</cdr:y>
    </cdr:from>
    <cdr:to>
      <cdr:x>0.89778</cdr:x>
      <cdr:y>0.48032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472608" y="2016224"/>
          <a:ext cx="2091154" cy="78533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0.01692</cdr:x>
      <cdr:y>0.02975</cdr:y>
    </cdr:from>
    <cdr:to>
      <cdr:x>0.96992</cdr:x>
      <cdr:y>0.24943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5726" y="123826"/>
          <a:ext cx="48291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0.01827</cdr:x>
      <cdr:y>0.04819</cdr:y>
    </cdr:from>
    <cdr:to>
      <cdr:x>0.96346</cdr:x>
      <cdr:y>0.12048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153924" y="288031"/>
          <a:ext cx="7963165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latin typeface="Garamond" pitchFamily="18" charset="0"/>
            </a:rPr>
            <a:t>Reasons for departure of Irish emigrants, 2008-2013 (in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0.02493</cdr:x>
      <cdr:y>0.032</cdr:y>
    </cdr:from>
    <cdr:to>
      <cdr:x>0.96388</cdr:x>
      <cdr:y>0.15125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42875" y="104775"/>
          <a:ext cx="53816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000" b="1" dirty="0">
              <a:latin typeface="Garamond" panose="02020404030301010803" pitchFamily="18" charset="0"/>
            </a:rPr>
            <a:t>Employment status of emigrants prior to departure,</a:t>
          </a:r>
          <a:r>
            <a:rPr lang="en-GB" sz="2000" b="1" baseline="0" dirty="0">
              <a:latin typeface="Garamond" panose="02020404030301010803" pitchFamily="18" charset="0"/>
            </a:rPr>
            <a:t> 2008-2013 (in %)</a:t>
          </a:r>
          <a:endParaRPr lang="en-GB" sz="2000" b="1" dirty="0">
            <a:latin typeface="Garamond" panose="020204040303010108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0.00346</cdr:x>
      <cdr:y>0.03846</cdr:y>
    </cdr:from>
    <cdr:to>
      <cdr:x>1</cdr:x>
      <cdr:y>0.11538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826" y="114300"/>
          <a:ext cx="4556174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Garamond"/>
              <a:cs typeface="Garamond"/>
            </a:rPr>
            <a:t>Sector</a:t>
          </a:r>
          <a:r>
            <a:rPr lang="en-US" sz="1800" b="1" baseline="0" dirty="0">
              <a:latin typeface="Garamond"/>
              <a:cs typeface="Garamond"/>
            </a:rPr>
            <a:t> of employment emigrants worked in within Ireland (as % of total)</a:t>
          </a:r>
          <a:endParaRPr lang="en-US" sz="1800" b="1" dirty="0">
            <a:latin typeface="Garamond"/>
            <a:cs typeface="Garamond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0.32143</cdr:x>
      <cdr:y>0.05682</cdr:y>
    </cdr:from>
    <cdr:to>
      <cdr:x>0.43481</cdr:x>
      <cdr:y>0.20112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0.03571</cdr:x>
      <cdr:y>0.02273</cdr:y>
    </cdr:from>
    <cdr:to>
      <cdr:x>0.97321</cdr:x>
      <cdr:y>0.18367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873" y="80191"/>
          <a:ext cx="3645405" cy="56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latin typeface="Garamond" pitchFamily="18" charset="0"/>
            </a:rPr>
            <a:t>Reason for emigrating for those working </a:t>
          </a:r>
          <a:r>
            <a:rPr lang="en-US" sz="1400" b="1" dirty="0" smtClean="0">
              <a:latin typeface="Garamond" pitchFamily="18" charset="0"/>
            </a:rPr>
            <a:t>full time before their departure (in %) </a:t>
          </a:r>
        </a:p>
        <a:p xmlns:a="http://schemas.openxmlformats.org/drawingml/2006/main">
          <a:endParaRPr lang="en-GB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</cdr:x>
      <cdr:y>0.11628</cdr:y>
    </cdr:from>
    <cdr:to>
      <cdr:x>0.97321</cdr:x>
      <cdr:y>0.37209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048672" y="720080"/>
          <a:ext cx="1800200" cy="15841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0.78571</cdr:x>
      <cdr:y>0.15116</cdr:y>
    </cdr:from>
    <cdr:to>
      <cdr:x>0.96429</cdr:x>
      <cdr:y>0.24419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6704" y="936104"/>
          <a:ext cx="14401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>
              <a:solidFill>
                <a:srgbClr val="00B050"/>
              </a:solidFill>
              <a:latin typeface="Garamond" panose="02020404030301010803" pitchFamily="18" charset="0"/>
            </a:rPr>
            <a:t>ABROAD</a:t>
          </a:r>
          <a:endParaRPr lang="en-GB" sz="2000" dirty="0">
            <a:solidFill>
              <a:srgbClr val="00B050"/>
            </a:solidFill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0.10714</cdr:x>
      <cdr:y>0.29218</cdr:y>
    </cdr:from>
    <cdr:to>
      <cdr:x>0.25</cdr:x>
      <cdr:y>0.3852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64096" y="1809368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 smtClean="0">
              <a:solidFill>
                <a:srgbClr val="00B050"/>
              </a:solidFill>
              <a:latin typeface="Garamond" panose="02020404030301010803" pitchFamily="18" charset="0"/>
            </a:rPr>
            <a:t>HOME</a:t>
          </a:r>
          <a:endParaRPr lang="en-GB" sz="2000" dirty="0">
            <a:solidFill>
              <a:srgbClr val="00B050"/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0.32673</cdr:x>
      <cdr:y>0.22449</cdr:y>
    </cdr:from>
    <cdr:to>
      <cdr:x>0.69583</cdr:x>
      <cdr:y>0.4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76245" y="792088"/>
          <a:ext cx="2684393" cy="6192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0.32673</cdr:x>
      <cdr:y>0.40816</cdr:y>
    </cdr:from>
    <cdr:to>
      <cdr:x>0.65346</cdr:x>
      <cdr:y>0.78518</cdr:y>
    </cdr:to>
    <cdr:sp macro="" textlink="">
      <cdr:nvSpPr>
        <cdr:cNvPr id="3" name="CasellaDiTesto 4"/>
        <cdr:cNvSpPr txBox="1"/>
      </cdr:nvSpPr>
      <cdr:spPr>
        <a:xfrm xmlns:a="http://schemas.openxmlformats.org/drawingml/2006/main">
          <a:off x="2376264" y="1440160"/>
          <a:ext cx="2376222" cy="1330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it-IT" sz="2000" b="1" dirty="0" smtClean="0">
              <a:solidFill>
                <a:schemeClr val="bg1"/>
              </a:solidFill>
            </a:rPr>
            <a:t>Irish 25-34 year olds with a third-level education: 47%</a:t>
          </a:r>
          <a:endParaRPr lang="it-IT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0.32673</cdr:x>
      <cdr:y>0.20408</cdr:y>
    </cdr:from>
    <cdr:to>
      <cdr:x>0.69307</cdr:x>
      <cdr:y>0.40816</cdr:y>
    </cdr:to>
    <cdr:sp macro="" textlink="">
      <cdr:nvSpPr>
        <cdr:cNvPr id="4" name="CasellaDiTesto 4"/>
        <cdr:cNvSpPr txBox="1"/>
      </cdr:nvSpPr>
      <cdr:spPr>
        <a:xfrm xmlns:a="http://schemas.openxmlformats.org/drawingml/2006/main">
          <a:off x="2376264" y="720080"/>
          <a:ext cx="26642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it-IT" sz="1800" b="1" dirty="0" smtClean="0">
              <a:solidFill>
                <a:srgbClr val="00B050"/>
              </a:solidFill>
            </a:rPr>
            <a:t>Emigrants over 25 with a degree: 62%</a:t>
          </a:r>
          <a:endParaRPr lang="it-IT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0.69307</cdr:x>
      <cdr:y>0.22449</cdr:y>
    </cdr:from>
    <cdr:to>
      <cdr:x>0.70297</cdr:x>
      <cdr:y>0.4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5040561" y="792089"/>
          <a:ext cx="72008" cy="61926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D4EF-B4DE-4A4C-B8AA-086995F39B62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5982A-175B-458D-BF58-4F5803FB2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2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E483-E149-4F00-87B5-FA71E3EC0CF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113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At </a:t>
            </a:r>
            <a:r>
              <a:rPr lang="en-IE" dirty="0" err="1" smtClean="0"/>
              <a:t>elast</a:t>
            </a:r>
            <a:r>
              <a:rPr lang="en-IE" dirty="0" smtClean="0"/>
              <a:t> 100 </a:t>
            </a:r>
            <a:r>
              <a:rPr lang="en-IE" dirty="0" err="1" smtClean="0"/>
              <a:t>Sas</a:t>
            </a:r>
            <a:r>
              <a:rPr lang="en-IE" dirty="0" smtClean="0"/>
              <a:t> no</a:t>
            </a:r>
            <a:r>
              <a:rPr lang="en-IE" baseline="0" dirty="0" smtClean="0"/>
              <a:t> matter what way you look at it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E483-E149-4F00-87B5-FA71E3EC0CF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057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E483-E149-4F00-87B5-FA71E3EC0CF2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68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8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2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9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2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8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7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2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156F85-6D96-4C93-A45E-E926B094C00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0CA3DBE-9EBE-487D-8EBF-8F213021B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47" y="836712"/>
            <a:ext cx="7024744" cy="12821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ECONOMIC POLICY </a:t>
            </a:r>
            <a:br>
              <a:rPr lang="en-GB" dirty="0" smtClean="0"/>
            </a:br>
            <a:r>
              <a:rPr lang="en-GB" dirty="0" smtClean="0"/>
              <a:t>AFTER THE BAILOUT</a:t>
            </a:r>
            <a:br>
              <a:rPr lang="en-GB" dirty="0" smtClean="0"/>
            </a:br>
            <a:r>
              <a:rPr lang="en-GB" sz="2000" dirty="0" smtClean="0"/>
              <a:t>31 January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47" y="2276872"/>
            <a:ext cx="6777317" cy="4032448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en-GB" sz="4500" i="1" dirty="0"/>
              <a:t>Beyond the choice v constraint debate: some key findings from a recent representative survey on </a:t>
            </a:r>
            <a:r>
              <a:rPr lang="en-GB" sz="4500" i="1" dirty="0" smtClean="0"/>
              <a:t>emigration</a:t>
            </a:r>
          </a:p>
          <a:p>
            <a:pPr marL="68580" indent="0">
              <a:buNone/>
            </a:pPr>
            <a:endParaRPr lang="en-GB" sz="4500" i="1" dirty="0"/>
          </a:p>
          <a:p>
            <a:pPr marL="68580" indent="0">
              <a:buNone/>
            </a:pPr>
            <a:r>
              <a:rPr lang="en-GB" sz="5900" b="1" dirty="0" smtClean="0"/>
              <a:t>ESRI/DEW/UL/UCD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sz="3300" dirty="0" smtClean="0"/>
          </a:p>
          <a:p>
            <a:pPr marL="68580" indent="0">
              <a:buNone/>
            </a:pPr>
            <a:endParaRPr lang="en-GB" sz="3300" dirty="0"/>
          </a:p>
          <a:p>
            <a:pPr marL="68580" indent="0">
              <a:buNone/>
            </a:pPr>
            <a:endParaRPr lang="en-GB" sz="3300" dirty="0" smtClean="0"/>
          </a:p>
          <a:p>
            <a:pPr marL="68580" indent="0">
              <a:buNone/>
            </a:pPr>
            <a:endParaRPr lang="en-GB" sz="3300" dirty="0" smtClean="0"/>
          </a:p>
          <a:p>
            <a:pPr marL="68580" indent="0">
              <a:buNone/>
            </a:pPr>
            <a:r>
              <a:rPr lang="en-GB" sz="3300" dirty="0" smtClean="0"/>
              <a:t>Piaras Mac Éinrí, Department of Geography/Institute for Social Sciences in the 21</a:t>
            </a:r>
            <a:r>
              <a:rPr lang="en-GB" sz="3300" baseline="30000" dirty="0" smtClean="0"/>
              <a:t>st</a:t>
            </a:r>
            <a:r>
              <a:rPr lang="en-GB" sz="3300" dirty="0" smtClean="0"/>
              <a:t> Century, University College Cork</a:t>
            </a:r>
            <a:endParaRPr lang="en-GB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794" y="4091830"/>
            <a:ext cx="832947" cy="1116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93096"/>
            <a:ext cx="14859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as\Dropbox\EMIGRE\TK\cor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47163"/>
            <a:ext cx="9144000" cy="52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5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 descr="C:\Users\Tomas\Dropbox\EMIGRE\TK\cor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81" y="692696"/>
            <a:ext cx="6077294" cy="34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as\Google Drive\EMIGRE\Emigre Dropbox\EMIGRE\TK\DUBLI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2" y="0"/>
            <a:ext cx="894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 Analysis Sample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52443" cy="35089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22 Small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18 Counties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&gt; 2,400 Houses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Representative</a:t>
            </a:r>
            <a:r>
              <a:rPr lang="en-IE" sz="2800" dirty="0" smtClean="0">
                <a:latin typeface="Garamond" panose="02020404030301010803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Average 0.8% </a:t>
            </a:r>
          </a:p>
          <a:p>
            <a:pPr marL="365760" lvl="1" indent="0">
              <a:buNone/>
            </a:pPr>
            <a:r>
              <a:rPr lang="en-IE" sz="2400" dirty="0" smtClean="0"/>
              <a:t>difference across</a:t>
            </a:r>
          </a:p>
          <a:p>
            <a:pPr marL="365760" lvl="1" indent="0">
              <a:buNone/>
            </a:pPr>
            <a:r>
              <a:rPr lang="en-IE" sz="2400" dirty="0" smtClean="0"/>
              <a:t>62 variables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95936" y="2490823"/>
          <a:ext cx="4032448" cy="2940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4105"/>
                <a:gridCol w="1388343"/>
              </a:tblGrid>
              <a:tr h="752475">
                <a:tc>
                  <a:txBody>
                    <a:bodyPr/>
                    <a:lstStyle/>
                    <a:p>
                      <a:pPr indent="32385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Variable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Difference between national average and sample average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27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Employed in Agriculture, Forestry and Fisheries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0.98%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Houses owner occupied without a mortgage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-1.78%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Persons with ordinary level degree, national diploma or higher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0.40%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Unemployment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0.69%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525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Families with adult children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0.32%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Persons aged 20 to 34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1.33%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4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Questionnaire</a:t>
            </a:r>
            <a:endParaRPr lang="en-IE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28800"/>
            <a:ext cx="3219450" cy="4171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00007"/>
            <a:ext cx="3600400" cy="2556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99" y="3717032"/>
            <a:ext cx="3564801" cy="2522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7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961176"/>
          </a:xfrm>
        </p:spPr>
        <p:txBody>
          <a:bodyPr/>
          <a:lstStyle/>
          <a:p>
            <a:r>
              <a:rPr lang="en-IE" dirty="0" smtClean="0"/>
              <a:t>Statistical Weighting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4248587" cy="42484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Household data weighted based on: Cluster membership, Number in household and Nature of occupancy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Data on individuals </a:t>
            </a:r>
            <a:r>
              <a:rPr lang="en-IE" dirty="0"/>
              <a:t>weighted at second stage based on age </a:t>
            </a:r>
            <a:r>
              <a:rPr lang="en-IE" dirty="0" smtClean="0"/>
              <a:t>group and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Could not measure or control for positive response bias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Emigrants who left no one behind in  household not identified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Weighted online responses based on education (household survey)</a:t>
            </a:r>
          </a:p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63857"/>
              </p:ext>
            </p:extLst>
          </p:nvPr>
        </p:nvGraphicFramePr>
        <p:xfrm>
          <a:off x="4644008" y="2348880"/>
          <a:ext cx="4029075" cy="2694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/>
                <a:gridCol w="1170305"/>
                <a:gridCol w="1350010"/>
              </a:tblGrid>
              <a:tr h="802640">
                <a:tc>
                  <a:txBody>
                    <a:bodyPr/>
                    <a:lstStyle/>
                    <a:p>
                      <a:pPr algn="l"/>
                      <a:endParaRPr lang="en-IE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Average difference between national average and sample average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Maximum difference between national average and sample average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Cluster membership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1.1%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2.1%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Nature of Occupancy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0.8%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1.7%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Number of persons in Household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Age group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0.1%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0.4%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Gender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0%</a:t>
                      </a:r>
                      <a:endParaRPr lang="en-IE" sz="120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238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0%</a:t>
                      </a:r>
                      <a:endParaRPr lang="en-IE" sz="1200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3313355" cy="1702160"/>
          </a:xfrm>
        </p:spPr>
        <p:txBody>
          <a:bodyPr>
            <a:normAutofit/>
          </a:bodyPr>
          <a:lstStyle/>
          <a:p>
            <a:r>
              <a:rPr lang="en-IE" dirty="0" err="1" smtClean="0"/>
              <a:t>Emigre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2348880"/>
            <a:ext cx="3384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dirty="0" smtClean="0">
                <a:solidFill>
                  <a:srgbClr val="94C600"/>
                </a:solidFill>
                <a:ea typeface="+mj-ea"/>
                <a:cs typeface="+mj-cs"/>
              </a:rPr>
              <a:t>Some Key Findings</a:t>
            </a:r>
            <a:endParaRPr lang="en-IE" sz="3400" dirty="0"/>
          </a:p>
        </p:txBody>
      </p:sp>
    </p:spTree>
    <p:extLst>
      <p:ext uri="{BB962C8B-B14F-4D97-AF65-F5344CB8AC3E}">
        <p14:creationId xmlns:p14="http://schemas.microsoft.com/office/powerpoint/2010/main" val="8660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7465263"/>
              </p:ext>
            </p:extLst>
          </p:nvPr>
        </p:nvGraphicFramePr>
        <p:xfrm>
          <a:off x="395536" y="332656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1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597571"/>
              </p:ext>
            </p:extLst>
          </p:nvPr>
        </p:nvGraphicFramePr>
        <p:xfrm>
          <a:off x="323528" y="476672"/>
          <a:ext cx="864096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8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00370922"/>
              </p:ext>
            </p:extLst>
          </p:nvPr>
        </p:nvGraphicFramePr>
        <p:xfrm>
          <a:off x="683568" y="620688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2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40360" cy="48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a.xx.fbcdn.net/hphotos-prn1/61232_491746487577492_80312559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924944"/>
            <a:ext cx="3287415" cy="26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ucc.ie/en/media/EmigreLogoRe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180020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0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3021680"/>
              </p:ext>
            </p:extLst>
          </p:nvPr>
        </p:nvGraphicFramePr>
        <p:xfrm>
          <a:off x="539552" y="1412776"/>
          <a:ext cx="38884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9588055"/>
              </p:ext>
            </p:extLst>
          </p:nvPr>
        </p:nvGraphicFramePr>
        <p:xfrm>
          <a:off x="4572000" y="1196752"/>
          <a:ext cx="411570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54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ooper Std Black" pitchFamily="18" charset="0"/>
              </a:rPr>
              <a:t>Lifestyle choice for some</a:t>
            </a:r>
            <a:endParaRPr lang="en-GB" sz="3200" b="1" dirty="0">
              <a:latin typeface="Cooper Std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Constantia" panose="02030602050306030303" pitchFamily="18" charset="0"/>
              </a:rPr>
              <a:t>‘I </a:t>
            </a:r>
            <a:r>
              <a:rPr lang="en-GB" sz="2800" dirty="0">
                <a:latin typeface="Constantia" panose="02030602050306030303" pitchFamily="18" charset="0"/>
              </a:rPr>
              <a:t>was getting a bit tired of the same routine ... I just wanted to try something new really. … I didn’t feel it was a case of anything pushing me. It was much more a case of ... I always wanted to live abroad anyway</a:t>
            </a:r>
            <a:r>
              <a:rPr lang="en-GB" sz="2800" dirty="0" smtClean="0">
                <a:latin typeface="Constantia" panose="02030602050306030303" pitchFamily="18" charset="0"/>
              </a:rPr>
              <a:t>.’ [Male, IT, 30-34, Australia]</a:t>
            </a:r>
            <a:endParaRPr lang="en-GB" sz="28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onstantia" panose="02030602050306030303" pitchFamily="18" charset="0"/>
              </a:rPr>
              <a:t> </a:t>
            </a:r>
          </a:p>
          <a:p>
            <a:r>
              <a:rPr lang="en-GB" sz="2800" dirty="0" smtClean="0">
                <a:latin typeface="Constantia" panose="02030602050306030303" pitchFamily="18" charset="0"/>
              </a:rPr>
              <a:t>[I] just </a:t>
            </a:r>
            <a:r>
              <a:rPr lang="en-GB" sz="2800" dirty="0">
                <a:latin typeface="Constantia" panose="02030602050306030303" pitchFamily="18" charset="0"/>
              </a:rPr>
              <a:t>wanted to experience other countries. It was not necessarily a question of being unhappy with my job or the sector. … I was interested in seeing other places.’ </a:t>
            </a:r>
            <a:r>
              <a:rPr lang="en-GB" sz="2800" dirty="0" smtClean="0">
                <a:latin typeface="Constantia" panose="02030602050306030303" pitchFamily="18" charset="0"/>
              </a:rPr>
              <a:t>[Male, 30-34, Media, UK] </a:t>
            </a:r>
          </a:p>
          <a:p>
            <a:endParaRPr lang="en-GB" sz="3000" dirty="0">
              <a:latin typeface="Garamond" panose="02020404030301010803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43472173"/>
              </p:ext>
            </p:extLst>
          </p:nvPr>
        </p:nvGraphicFramePr>
        <p:xfrm>
          <a:off x="467544" y="404664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899592" y="1412776"/>
            <a:ext cx="1440160" cy="158417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7504" y="60932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aramond" panose="02020404030301010803" pitchFamily="18" charset="0"/>
              </a:rPr>
              <a:t>Average in Ireland: </a:t>
            </a:r>
            <a:r>
              <a:rPr lang="en-GB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3.9/10</a:t>
            </a:r>
            <a:r>
              <a:rPr lang="en-GB" b="1" dirty="0">
                <a:latin typeface="Garamond" panose="02020404030301010803" pitchFamily="18" charset="0"/>
              </a:rPr>
              <a:t>,</a:t>
            </a:r>
            <a:r>
              <a:rPr lang="en-GB" b="1" dirty="0" smtClean="0">
                <a:latin typeface="Garamond" panose="02020404030301010803" pitchFamily="18" charset="0"/>
              </a:rPr>
              <a:t> Average abroad: </a:t>
            </a:r>
            <a:r>
              <a:rPr lang="en-GB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7530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oper Black" panose="0208090404030B020404" pitchFamily="18" charset="0"/>
              </a:rPr>
              <a:t>Ambition and job insecurity for others</a:t>
            </a:r>
            <a:endParaRPr lang="en-GB" sz="32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Constantia" panose="02030602050306030303" pitchFamily="18" charset="0"/>
              </a:rPr>
              <a:t>‘[W]e </a:t>
            </a:r>
            <a:r>
              <a:rPr lang="en-GB" sz="2800" dirty="0">
                <a:latin typeface="Constantia" panose="02030602050306030303" pitchFamily="18" charset="0"/>
              </a:rPr>
              <a:t>were under so much pressure financially </a:t>
            </a:r>
            <a:r>
              <a:rPr lang="en-GB" sz="2800" dirty="0" smtClean="0">
                <a:latin typeface="Constantia" panose="02030602050306030303" pitchFamily="18" charset="0"/>
              </a:rPr>
              <a:t>…[</a:t>
            </a:r>
            <a:r>
              <a:rPr lang="en-GB" sz="2800" dirty="0">
                <a:latin typeface="Constantia" panose="02030602050306030303" pitchFamily="18" charset="0"/>
              </a:rPr>
              <a:t>it] meant there wasn't the scope to be rewarded in any way or promoted. </a:t>
            </a:r>
            <a:r>
              <a:rPr lang="en-GB" sz="2800" dirty="0" smtClean="0">
                <a:latin typeface="Constantia" panose="02030602050306030303" pitchFamily="18" charset="0"/>
              </a:rPr>
              <a:t>… </a:t>
            </a:r>
            <a:r>
              <a:rPr lang="en-GB" sz="2800" dirty="0">
                <a:latin typeface="Constantia" panose="02030602050306030303" pitchFamily="18" charset="0"/>
              </a:rPr>
              <a:t>It was a choice for me to leave but also it was because the job that I was in had very little </a:t>
            </a:r>
            <a:r>
              <a:rPr lang="en-GB" sz="2800" dirty="0" smtClean="0">
                <a:latin typeface="Constantia" panose="02030602050306030303" pitchFamily="18" charset="0"/>
              </a:rPr>
              <a:t>prospects’ (Female, 25-29, Australia, Management)</a:t>
            </a:r>
          </a:p>
          <a:p>
            <a:endParaRPr lang="en-GB" sz="2800" dirty="0">
              <a:latin typeface="Constantia" panose="02030602050306030303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</a:rPr>
              <a:t>‘I was temporary, I wasn’t permanent so I never knew when my last day was going to be. I was always in that position so that was another reason why I decided I needed to make myself permanent in a position somewhere.’ </a:t>
            </a:r>
            <a:r>
              <a:rPr lang="en-GB" sz="2800" dirty="0" smtClean="0">
                <a:latin typeface="Constantia" panose="02030602050306030303" pitchFamily="18" charset="0"/>
              </a:rPr>
              <a:t>(Female</a:t>
            </a:r>
            <a:r>
              <a:rPr lang="en-GB" sz="2800" dirty="0">
                <a:latin typeface="Constantia" panose="02030602050306030303" pitchFamily="18" charset="0"/>
              </a:rPr>
              <a:t>, 20-24, Student, </a:t>
            </a:r>
            <a:r>
              <a:rPr lang="en-GB" sz="2800" dirty="0" smtClean="0">
                <a:latin typeface="Constantia" panose="02030602050306030303" pitchFamily="18" charset="0"/>
              </a:rPr>
              <a:t>UK)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11962032"/>
              </p:ext>
            </p:extLst>
          </p:nvPr>
        </p:nvGraphicFramePr>
        <p:xfrm>
          <a:off x="467544" y="764704"/>
          <a:ext cx="3816424" cy="542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8003522"/>
              </p:ext>
            </p:extLst>
          </p:nvPr>
        </p:nvGraphicFramePr>
        <p:xfrm>
          <a:off x="4283968" y="457200"/>
          <a:ext cx="4392488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96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82232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Garamond" panose="02020404030301010803" pitchFamily="18" charset="0"/>
              </a:rPr>
              <a:t>Reasons for departure</a:t>
            </a:r>
            <a:endParaRPr lang="en-GB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5482090"/>
              </p:ext>
            </p:extLst>
          </p:nvPr>
        </p:nvGraphicFramePr>
        <p:xfrm>
          <a:off x="179512" y="404664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6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00800" cy="45712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Cooper Black" panose="0208090404030B020404" pitchFamily="18" charset="0"/>
              </a:rPr>
              <a:t>Work</a:t>
            </a:r>
            <a:endParaRPr lang="en-GB" sz="32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Constantia" panose="02030602050306030303" pitchFamily="18" charset="0"/>
              </a:rPr>
              <a:t>‘I </a:t>
            </a:r>
            <a:r>
              <a:rPr lang="en-GB" sz="2200" dirty="0">
                <a:latin typeface="Constantia" panose="02030602050306030303" pitchFamily="18" charset="0"/>
              </a:rPr>
              <a:t>hadn’t worked in a few years so I had no choice really but to leave. </a:t>
            </a:r>
            <a:r>
              <a:rPr lang="en-GB" sz="2200" dirty="0" smtClean="0">
                <a:latin typeface="Constantia" panose="02030602050306030303" pitchFamily="18" charset="0"/>
              </a:rPr>
              <a:t>… </a:t>
            </a:r>
            <a:r>
              <a:rPr lang="en-GB" sz="2200" dirty="0">
                <a:latin typeface="Constantia" panose="02030602050306030303" pitchFamily="18" charset="0"/>
              </a:rPr>
              <a:t>it was just driving me nuts at home every day. … </a:t>
            </a:r>
            <a:r>
              <a:rPr lang="en-GB" sz="2200" dirty="0" smtClean="0">
                <a:latin typeface="Constantia" panose="02030602050306030303" pitchFamily="18" charset="0"/>
              </a:rPr>
              <a:t>I </a:t>
            </a:r>
            <a:r>
              <a:rPr lang="en-GB" sz="2200" dirty="0">
                <a:latin typeface="Constantia" panose="02030602050306030303" pitchFamily="18" charset="0"/>
              </a:rPr>
              <a:t>didn’t see any future there at all</a:t>
            </a:r>
            <a:r>
              <a:rPr lang="en-GB" sz="2200" dirty="0" smtClean="0">
                <a:latin typeface="Constantia" panose="02030602050306030303" pitchFamily="18" charset="0"/>
              </a:rPr>
              <a:t>.’ (Male, 25-29, Carpenter, Australia)</a:t>
            </a:r>
          </a:p>
          <a:p>
            <a:endParaRPr lang="en-GB" sz="2200" dirty="0">
              <a:latin typeface="Constantia" panose="02030602050306030303" pitchFamily="18" charset="0"/>
            </a:endParaRPr>
          </a:p>
          <a:p>
            <a:r>
              <a:rPr lang="en-GB" sz="2200" dirty="0" smtClean="0">
                <a:latin typeface="Constantia" panose="02030602050306030303" pitchFamily="18" charset="0"/>
              </a:rPr>
              <a:t>‘I </a:t>
            </a:r>
            <a:r>
              <a:rPr lang="en-GB" sz="2200" dirty="0">
                <a:latin typeface="Constantia" panose="02030602050306030303" pitchFamily="18" charset="0"/>
              </a:rPr>
              <a:t>applied for a six month position and heard through the grapevine that there were 600 applicants </a:t>
            </a:r>
            <a:r>
              <a:rPr lang="en-GB" sz="2200" dirty="0" smtClean="0">
                <a:latin typeface="Constantia" panose="02030602050306030303" pitchFamily="18" charset="0"/>
              </a:rPr>
              <a:t>… I </a:t>
            </a:r>
            <a:r>
              <a:rPr lang="en-GB" sz="2200" dirty="0">
                <a:latin typeface="Constantia" panose="02030602050306030303" pitchFamily="18" charset="0"/>
              </a:rPr>
              <a:t>hated being on the dole. I hated every second of </a:t>
            </a:r>
            <a:r>
              <a:rPr lang="en-GB" sz="2200" dirty="0" smtClean="0">
                <a:latin typeface="Constantia" panose="02030602050306030303" pitchFamily="18" charset="0"/>
              </a:rPr>
              <a:t>it’. (Male, 30-34, Teacher, UK)</a:t>
            </a:r>
          </a:p>
          <a:p>
            <a:endParaRPr lang="en-GB" sz="2200" dirty="0">
              <a:latin typeface="Constantia" panose="02030602050306030303" pitchFamily="18" charset="0"/>
            </a:endParaRPr>
          </a:p>
          <a:p>
            <a:r>
              <a:rPr lang="en-GB" sz="2200" dirty="0" smtClean="0">
                <a:latin typeface="Constantia" panose="02030602050306030303" pitchFamily="18" charset="0"/>
              </a:rPr>
              <a:t>‘[</a:t>
            </a:r>
            <a:r>
              <a:rPr lang="en-GB" sz="2200" dirty="0">
                <a:latin typeface="Constantia" panose="02030602050306030303" pitchFamily="18" charset="0"/>
              </a:rPr>
              <a:t>T]here were people in their 40s applying to voluntary grad programmes just to get back to work. So it was very hard to get a job</a:t>
            </a:r>
            <a:r>
              <a:rPr lang="en-GB" sz="2200" dirty="0" smtClean="0">
                <a:latin typeface="Constantia" panose="02030602050306030303" pitchFamily="18" charset="0"/>
              </a:rPr>
              <a:t>.’ (Female, 20-24, Mechanical Engineer, UK) </a:t>
            </a:r>
            <a:endParaRPr lang="en-GB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60422743"/>
              </p:ext>
            </p:extLst>
          </p:nvPr>
        </p:nvGraphicFramePr>
        <p:xfrm>
          <a:off x="465328" y="980728"/>
          <a:ext cx="3987864" cy="414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52354972"/>
              </p:ext>
            </p:extLst>
          </p:nvPr>
        </p:nvGraphicFramePr>
        <p:xfrm>
          <a:off x="4572000" y="980728"/>
          <a:ext cx="4104456" cy="417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5280" y="5373216"/>
            <a:ext cx="407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Garamond" panose="02020404030301010803" pitchFamily="18" charset="0"/>
              </a:rPr>
              <a:t>Average in Ireland: </a:t>
            </a:r>
            <a:r>
              <a:rPr lang="en-GB" sz="16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5/10</a:t>
            </a:r>
          </a:p>
          <a:p>
            <a:pPr algn="ctr"/>
            <a:r>
              <a:rPr lang="en-GB" sz="1600" b="1" dirty="0" smtClean="0">
                <a:latin typeface="Garamond" panose="02020404030301010803" pitchFamily="18" charset="0"/>
              </a:rPr>
              <a:t>Average abroad: </a:t>
            </a:r>
            <a:r>
              <a:rPr lang="en-GB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7.5/10</a:t>
            </a:r>
            <a:r>
              <a:rPr lang="en-GB" sz="1600" b="1" dirty="0" smtClean="0">
                <a:latin typeface="Garamond" panose="02020404030301010803" pitchFamily="18" charset="0"/>
              </a:rPr>
              <a:t> 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28" y="539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Garamond" panose="02020404030301010803" pitchFamily="18" charset="0"/>
              </a:rPr>
              <a:t>Average in Ireland: </a:t>
            </a:r>
            <a:r>
              <a:rPr lang="en-GB" sz="16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5.5/10</a:t>
            </a:r>
            <a:endParaRPr lang="en-GB" sz="1600" b="1" dirty="0">
              <a:latin typeface="Garamond" panose="02020404030301010803" pitchFamily="18" charset="0"/>
            </a:endParaRPr>
          </a:p>
          <a:p>
            <a:pPr algn="ctr"/>
            <a:r>
              <a:rPr lang="en-GB" sz="1600" b="1" dirty="0" smtClean="0">
                <a:latin typeface="Garamond" panose="02020404030301010803" pitchFamily="18" charset="0"/>
              </a:rPr>
              <a:t>Average abroad: </a:t>
            </a:r>
            <a:r>
              <a:rPr lang="en-GB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7.6/10</a:t>
            </a:r>
            <a:r>
              <a:rPr lang="en-GB" sz="1600" b="1" dirty="0" smtClean="0">
                <a:latin typeface="Garamond" panose="02020404030301010803" pitchFamily="18" charset="0"/>
              </a:rPr>
              <a:t> 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28" y="602128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Garamond" panose="02020404030301010803" pitchFamily="18" charset="0"/>
              </a:rPr>
              <a:t>* NUMBERS ARE DERIVED ONLY FROM THOSE WHO WERE IN EMPLOYMENT</a:t>
            </a:r>
            <a:endParaRPr lang="en-GB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1505168"/>
              </p:ext>
            </p:extLst>
          </p:nvPr>
        </p:nvGraphicFramePr>
        <p:xfrm>
          <a:off x="467544" y="908720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012160" y="1412776"/>
            <a:ext cx="1224136" cy="151216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9672" y="5856170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Garamond" panose="02020404030301010803" pitchFamily="18" charset="0"/>
              </a:rPr>
              <a:t>Average in Ireland: </a:t>
            </a:r>
            <a:r>
              <a:rPr lang="en-GB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5.5/10</a:t>
            </a:r>
            <a:r>
              <a:rPr lang="en-GB" b="1" dirty="0" smtClean="0">
                <a:latin typeface="Garamond" panose="02020404030301010803" pitchFamily="18" charset="0"/>
              </a:rPr>
              <a:t>, Average abroad: </a:t>
            </a:r>
            <a:r>
              <a:rPr lang="en-GB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7.9/10</a:t>
            </a:r>
            <a:r>
              <a:rPr lang="en-GB" b="1" dirty="0" smtClean="0">
                <a:latin typeface="Garamond" panose="02020404030301010803" pitchFamily="18" charset="0"/>
              </a:rPr>
              <a:t> </a:t>
            </a:r>
            <a:endParaRPr lang="en-GB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Cooper Black" panose="0208090404030B020404" pitchFamily="18" charset="0"/>
              </a:rPr>
              <a:t>Emotional Costs</a:t>
            </a:r>
            <a:endParaRPr lang="en-GB" sz="32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Constantia" panose="02030602050306030303" pitchFamily="18" charset="0"/>
              </a:rPr>
              <a:t>‘</a:t>
            </a:r>
            <a:r>
              <a:rPr lang="en-GB" sz="2800" dirty="0">
                <a:latin typeface="Constantia" panose="02030602050306030303" pitchFamily="18" charset="0"/>
              </a:rPr>
              <a:t>It’s broken my mother’s heart, it really has and my father as well I have to </a:t>
            </a:r>
            <a:r>
              <a:rPr lang="en-GB" sz="2800" dirty="0" smtClean="0">
                <a:latin typeface="Constantia" panose="02030602050306030303" pitchFamily="18" charset="0"/>
              </a:rPr>
              <a:t>say.’ (Female </a:t>
            </a:r>
            <a:r>
              <a:rPr lang="en-GB" sz="2800" dirty="0">
                <a:latin typeface="Constantia" panose="02030602050306030303" pitchFamily="18" charset="0"/>
              </a:rPr>
              <a:t>25-29, Administrator, New </a:t>
            </a:r>
            <a:r>
              <a:rPr lang="en-GB" sz="2800" dirty="0" smtClean="0">
                <a:latin typeface="Constantia" panose="02030602050306030303" pitchFamily="18" charset="0"/>
              </a:rPr>
              <a:t>Zealand)</a:t>
            </a:r>
          </a:p>
          <a:p>
            <a:endParaRPr lang="en-GB" sz="2800" dirty="0">
              <a:latin typeface="Constantia" panose="02030602050306030303" pitchFamily="18" charset="0"/>
            </a:endParaRPr>
          </a:p>
          <a:p>
            <a:r>
              <a:rPr lang="en-GB" sz="2800" dirty="0" smtClean="0">
                <a:latin typeface="Constantia" panose="02030602050306030303" pitchFamily="18" charset="0"/>
              </a:rPr>
              <a:t>‘[L]</a:t>
            </a:r>
            <a:r>
              <a:rPr lang="en-GB" sz="2800" dirty="0" err="1" smtClean="0">
                <a:latin typeface="Constantia" panose="02030602050306030303" pitchFamily="18" charset="0"/>
              </a:rPr>
              <a:t>ike</a:t>
            </a:r>
            <a:r>
              <a:rPr lang="en-GB" sz="2800" dirty="0" smtClean="0">
                <a:latin typeface="Constantia" panose="02030602050306030303" pitchFamily="18" charset="0"/>
              </a:rPr>
              <a:t> </a:t>
            </a:r>
            <a:r>
              <a:rPr lang="en-GB" sz="2800" dirty="0">
                <a:latin typeface="Constantia" panose="02030602050306030303" pitchFamily="18" charset="0"/>
              </a:rPr>
              <a:t>my Mam was – she wasn't very sick – but she was pretty ill a couple of months ago. </a:t>
            </a:r>
            <a:r>
              <a:rPr lang="en-GB" sz="2800" dirty="0" smtClean="0">
                <a:latin typeface="Constantia" panose="02030602050306030303" pitchFamily="18" charset="0"/>
              </a:rPr>
              <a:t>… It’s very </a:t>
            </a:r>
            <a:r>
              <a:rPr lang="en-GB" sz="2800" dirty="0">
                <a:latin typeface="Constantia" panose="02030602050306030303" pitchFamily="18" charset="0"/>
              </a:rPr>
              <a:t>difficult for families, especially close </a:t>
            </a:r>
            <a:r>
              <a:rPr lang="en-GB" sz="2800" dirty="0" smtClean="0">
                <a:latin typeface="Constantia" panose="02030602050306030303" pitchFamily="18" charset="0"/>
              </a:rPr>
              <a:t>families.’ (Female</a:t>
            </a:r>
            <a:r>
              <a:rPr lang="en-GB" sz="2800" dirty="0">
                <a:latin typeface="Constantia" panose="02030602050306030303" pitchFamily="18" charset="0"/>
              </a:rPr>
              <a:t>, 30-34, Operations Assistant, </a:t>
            </a:r>
            <a:r>
              <a:rPr lang="en-GB" sz="2800" dirty="0" smtClean="0">
                <a:latin typeface="Constantia" panose="02030602050306030303" pitchFamily="18" charset="0"/>
              </a:rPr>
              <a:t>Australia)</a:t>
            </a:r>
          </a:p>
          <a:p>
            <a:endParaRPr lang="en-GB" sz="2800" dirty="0">
              <a:latin typeface="Constantia" panose="02030602050306030303" pitchFamily="18" charset="0"/>
            </a:endParaRPr>
          </a:p>
          <a:p>
            <a:r>
              <a:rPr lang="en-GB" sz="2800" dirty="0" smtClean="0">
                <a:latin typeface="Constantia" panose="02030602050306030303" pitchFamily="18" charset="0"/>
              </a:rPr>
              <a:t>‘It’s </a:t>
            </a:r>
            <a:r>
              <a:rPr lang="en-GB" sz="2800" dirty="0">
                <a:latin typeface="Constantia" panose="02030602050306030303" pitchFamily="18" charset="0"/>
              </a:rPr>
              <a:t>been a total destruction of my life, my wife’s life, my two children’s lives. Mentally, I’m probably half-depressed all the time. … I just look forward to </a:t>
            </a:r>
            <a:r>
              <a:rPr lang="en-GB" sz="2800" dirty="0" smtClean="0">
                <a:latin typeface="Constantia" panose="02030602050306030303" pitchFamily="18" charset="0"/>
              </a:rPr>
              <a:t>Christmas.’ (</a:t>
            </a:r>
            <a:r>
              <a:rPr lang="en-GB" sz="2800" dirty="0">
                <a:latin typeface="Constantia" panose="02030602050306030303" pitchFamily="18" charset="0"/>
              </a:rPr>
              <a:t>Male, 50-54, Engineer, </a:t>
            </a:r>
            <a:r>
              <a:rPr lang="en-GB" sz="2800" dirty="0" smtClean="0">
                <a:latin typeface="Constantia" panose="02030602050306030303" pitchFamily="18" charset="0"/>
              </a:rPr>
              <a:t>Australia)</a:t>
            </a:r>
            <a:endParaRPr lang="en-GB" sz="2800" b="1" dirty="0" smtClean="0">
              <a:latin typeface="Constantia" panose="02030602050306030303" pitchFamily="18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3313355" cy="1702160"/>
          </a:xfrm>
        </p:spPr>
        <p:txBody>
          <a:bodyPr>
            <a:normAutofit/>
          </a:bodyPr>
          <a:lstStyle/>
          <a:p>
            <a:r>
              <a:rPr lang="en-IE" dirty="0" err="1" smtClean="0"/>
              <a:t>Emigre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2348880"/>
            <a:ext cx="3384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dirty="0" smtClean="0">
                <a:solidFill>
                  <a:srgbClr val="94C600"/>
                </a:solidFill>
                <a:ea typeface="+mj-ea"/>
                <a:cs typeface="+mj-cs"/>
              </a:rPr>
              <a:t>Methodology</a:t>
            </a:r>
            <a:endParaRPr lang="en-IE" sz="3400" dirty="0"/>
          </a:p>
        </p:txBody>
      </p:sp>
    </p:spTree>
    <p:extLst>
      <p:ext uri="{BB962C8B-B14F-4D97-AF65-F5344CB8AC3E}">
        <p14:creationId xmlns:p14="http://schemas.microsoft.com/office/powerpoint/2010/main" val="13935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380502"/>
              </p:ext>
            </p:extLst>
          </p:nvPr>
        </p:nvGraphicFramePr>
        <p:xfrm>
          <a:off x="971600" y="548680"/>
          <a:ext cx="72728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077072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nstantia" panose="02030602050306030303" pitchFamily="18" charset="0"/>
              </a:rPr>
              <a:t>‘We are being left with a country of old people and very young people. Ireland is losing what is good about it.’ [Female, 35-39, Household Survey Respondent]</a:t>
            </a:r>
          </a:p>
          <a:p>
            <a:endParaRPr lang="en-GB" sz="2200" dirty="0">
              <a:latin typeface="Constantia" panose="02030602050306030303" pitchFamily="18" charset="0"/>
            </a:endParaRPr>
          </a:p>
          <a:p>
            <a:r>
              <a:rPr lang="en-GB" sz="2200" dirty="0" smtClean="0">
                <a:latin typeface="Constantia" panose="02030602050306030303" pitchFamily="18" charset="0"/>
              </a:rPr>
              <a:t>If you haven’t got educated youth what is the country going to do in the future? No one is going to be left to do the work – just pensioners.’ [Male, 70-74, Household Survey Respondent]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0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2848162" cy="720080"/>
          </a:xfrm>
        </p:spPr>
        <p:txBody>
          <a:bodyPr/>
          <a:lstStyle/>
          <a:p>
            <a:r>
              <a:rPr lang="en-GB" dirty="0" smtClean="0"/>
              <a:t>Footnote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36712"/>
            <a:ext cx="4608512" cy="55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Goals of Research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Who is going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Why they left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Whether they intend to return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Who has been affected at home and how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Public perceptions of emigration and related issues</a:t>
            </a:r>
          </a:p>
          <a:p>
            <a:pPr marL="525780" indent="-457200">
              <a:buFont typeface="+mj-lt"/>
              <a:buAutoNum type="arabicPeriod"/>
            </a:pPr>
            <a:endParaRPr lang="en-IE" dirty="0" smtClean="0"/>
          </a:p>
          <a:p>
            <a:pPr marL="525780" indent="-45720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56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Goals were achieved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Extensive literature review on relevant studies from 1930s to present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Nationwide household </a:t>
            </a:r>
            <a:r>
              <a:rPr lang="en-IE" dirty="0"/>
              <a:t>s</a:t>
            </a:r>
            <a:r>
              <a:rPr lang="en-IE" dirty="0" smtClean="0"/>
              <a:t>urvey (2400+ households, 22 small </a:t>
            </a:r>
            <a:r>
              <a:rPr lang="en-IE" dirty="0"/>
              <a:t>a</a:t>
            </a:r>
            <a:r>
              <a:rPr lang="en-IE" dirty="0" smtClean="0"/>
              <a:t>reas, 12 counties)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Online emigrant </a:t>
            </a:r>
            <a:r>
              <a:rPr lang="en-IE" dirty="0"/>
              <a:t>s</a:t>
            </a:r>
            <a:r>
              <a:rPr lang="en-IE" dirty="0" smtClean="0"/>
              <a:t>urvey (1500+ responses)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err="1" smtClean="0"/>
              <a:t>Jobsfair</a:t>
            </a:r>
            <a:r>
              <a:rPr lang="en-IE" dirty="0" smtClean="0"/>
              <a:t> survey (500+ responses)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55 in-depth interviews with emigrants abroad via </a:t>
            </a:r>
            <a:r>
              <a:rPr lang="en-IE" dirty="0" err="1" smtClean="0"/>
              <a:t>skype</a:t>
            </a:r>
            <a:r>
              <a:rPr lang="en-IE" dirty="0" smtClean="0"/>
              <a:t>, </a:t>
            </a:r>
            <a:r>
              <a:rPr lang="en-IE" dirty="0" err="1" smtClean="0"/>
              <a:t>viber</a:t>
            </a:r>
            <a:r>
              <a:rPr lang="en-IE" dirty="0" smtClean="0"/>
              <a:t> and telephone</a:t>
            </a:r>
          </a:p>
        </p:txBody>
      </p:sp>
    </p:spTree>
    <p:extLst>
      <p:ext uri="{BB962C8B-B14F-4D97-AF65-F5344CB8AC3E}">
        <p14:creationId xmlns:p14="http://schemas.microsoft.com/office/powerpoint/2010/main" val="37940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Mixed methods approach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Both quantitative and qualitative data collected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err="1" smtClean="0"/>
              <a:t>Generalisable</a:t>
            </a:r>
            <a:r>
              <a:rPr lang="en-IE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Descriptive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Accessible to a wide variety of audiences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en-IE" dirty="0" smtClean="0"/>
              <a:t>Sampling Strategy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4320595" cy="42484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Traditional </a:t>
            </a:r>
            <a:r>
              <a:rPr lang="en-IE" dirty="0"/>
              <a:t>random sample not methodologically feasible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&gt;18,000 Small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Stratified Small areas into groups based on a Cluster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 smtClean="0"/>
              <a:t>Selected a series of typical Small areas from each Cluster to be visited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25675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84666" cy="5760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Clusters Identified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99" y="1340768"/>
            <a:ext cx="4176464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1: Sparsely populated rural areas (21</a:t>
            </a:r>
            <a:r>
              <a:rPr lang="en-GB" sz="1700" dirty="0" smtClean="0"/>
              <a:t>%)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2: Affluent suburbs (19</a:t>
            </a:r>
            <a:r>
              <a:rPr lang="en-GB" sz="1700" dirty="0" smtClean="0"/>
              <a:t>%)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3: Densely populated urban areas with a </a:t>
            </a:r>
            <a:r>
              <a:rPr lang="en-GB" sz="1700" dirty="0" smtClean="0"/>
              <a:t>high concentration </a:t>
            </a:r>
            <a:r>
              <a:rPr lang="en-GB" sz="1700" dirty="0"/>
              <a:t>of young professionals (7</a:t>
            </a:r>
            <a:r>
              <a:rPr lang="en-GB" sz="1700" dirty="0" smtClean="0"/>
              <a:t>%)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4:  Established areas with mature populations </a:t>
            </a:r>
            <a:r>
              <a:rPr lang="en-GB" sz="1700" dirty="0" smtClean="0"/>
              <a:t>&amp; high </a:t>
            </a:r>
            <a:r>
              <a:rPr lang="en-GB" sz="1700" dirty="0"/>
              <a:t>household ownership (24</a:t>
            </a:r>
            <a:r>
              <a:rPr lang="en-GB" sz="1700" dirty="0" smtClean="0"/>
              <a:t>%)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5:  Densely populated areas with a high </a:t>
            </a:r>
            <a:r>
              <a:rPr lang="en-GB" sz="1700" dirty="0" smtClean="0"/>
              <a:t>proportion </a:t>
            </a:r>
            <a:r>
              <a:rPr lang="en-GB" sz="1700" dirty="0"/>
              <a:t>of households rented from a local authority (12</a:t>
            </a:r>
            <a:r>
              <a:rPr lang="en-GB" sz="1700" dirty="0" smtClean="0"/>
              <a:t>%)</a:t>
            </a:r>
            <a:endParaRPr lang="en-GB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6:  Young families with mortgages living mainly in newer houses (17%)</a:t>
            </a:r>
          </a:p>
          <a:p>
            <a:endParaRPr lang="en-IE" dirty="0"/>
          </a:p>
        </p:txBody>
      </p:sp>
      <p:pic>
        <p:nvPicPr>
          <p:cNvPr id="1026" name="Picture 2" descr="C:\Users\Tomas\Google Drive\EMIGRE\Emigre Dropbox\EMIGRE\PME\NATIO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02" y="1268760"/>
            <a:ext cx="4003766" cy="49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26527"/>
            <a:ext cx="8223610" cy="5698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744416" cy="432048"/>
          </a:xfrm>
        </p:spPr>
        <p:txBody>
          <a:bodyPr>
            <a:noAutofit/>
          </a:bodyPr>
          <a:lstStyle/>
          <a:p>
            <a:r>
              <a:rPr lang="en-GB" sz="2800" dirty="0" smtClean="0"/>
              <a:t>Cork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1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A31A0745-E0DA-43D3-A46D-CD4AC3273DA2}" vid="{4383F6FF-675B-43D2-9D49-C112BC74DE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551</TotalTime>
  <Words>1177</Words>
  <Application>Microsoft Office PowerPoint</Application>
  <PresentationFormat>On-screen Show (4:3)</PresentationFormat>
  <Paragraphs>156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ECONOMIC POLICY  AFTER THE BAILOUT 31 January 2013</vt:lpstr>
      <vt:lpstr>PowerPoint Presentation</vt:lpstr>
      <vt:lpstr>Emigre</vt:lpstr>
      <vt:lpstr>Goals of Research</vt:lpstr>
      <vt:lpstr>How Goals were achieved</vt:lpstr>
      <vt:lpstr>Mixed methods approach</vt:lpstr>
      <vt:lpstr>Sampling Strategy</vt:lpstr>
      <vt:lpstr>Clusters Identified</vt:lpstr>
      <vt:lpstr>Cork</vt:lpstr>
      <vt:lpstr>PowerPoint Presentation</vt:lpstr>
      <vt:lpstr>PowerPoint Presentation</vt:lpstr>
      <vt:lpstr>PowerPoint Presentation</vt:lpstr>
      <vt:lpstr>Cluster Analysis Sample</vt:lpstr>
      <vt:lpstr>Questionnaire</vt:lpstr>
      <vt:lpstr>Statistical Weighting</vt:lpstr>
      <vt:lpstr>Emigre</vt:lpstr>
      <vt:lpstr>PowerPoint Presentation</vt:lpstr>
      <vt:lpstr>PowerPoint Presentation</vt:lpstr>
      <vt:lpstr>PowerPoint Presentation</vt:lpstr>
      <vt:lpstr>PowerPoint Presentation</vt:lpstr>
      <vt:lpstr>Lifestyle choice for some</vt:lpstr>
      <vt:lpstr>PowerPoint Presentation</vt:lpstr>
      <vt:lpstr>Ambition and job insecurity for others</vt:lpstr>
      <vt:lpstr>PowerPoint Presentation</vt:lpstr>
      <vt:lpstr>PowerPoint Presentation</vt:lpstr>
      <vt:lpstr>Work</vt:lpstr>
      <vt:lpstr>PowerPoint Presentation</vt:lpstr>
      <vt:lpstr>PowerPoint Presentation</vt:lpstr>
      <vt:lpstr>Emotional Costs</vt:lpstr>
      <vt:lpstr>PowerPoint Presentation</vt:lpstr>
      <vt:lpstr>Footnote</vt:lpstr>
    </vt:vector>
  </TitlesOfParts>
  <Company>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Irial Glynn</dc:creator>
  <cp:lastModifiedBy>Mark Hargaden</cp:lastModifiedBy>
  <cp:revision>55</cp:revision>
  <dcterms:created xsi:type="dcterms:W3CDTF">2013-09-26T15:41:49Z</dcterms:created>
  <dcterms:modified xsi:type="dcterms:W3CDTF">2014-02-06T09:58:17Z</dcterms:modified>
</cp:coreProperties>
</file>