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7" r:id="rId2"/>
    <p:sldId id="258" r:id="rId3"/>
    <p:sldId id="259" r:id="rId4"/>
    <p:sldId id="264" r:id="rId5"/>
    <p:sldId id="263" r:id="rId6"/>
    <p:sldId id="281" r:id="rId7"/>
    <p:sldId id="260" r:id="rId8"/>
    <p:sldId id="261" r:id="rId9"/>
    <p:sldId id="265" r:id="rId10"/>
    <p:sldId id="266" r:id="rId11"/>
    <p:sldId id="268" r:id="rId12"/>
    <p:sldId id="269" r:id="rId13"/>
    <p:sldId id="271" r:id="rId14"/>
    <p:sldId id="273" r:id="rId15"/>
    <p:sldId id="282" r:id="rId16"/>
    <p:sldId id="275" r:id="rId17"/>
    <p:sldId id="276" r:id="rId18"/>
    <p:sldId id="277" r:id="rId19"/>
    <p:sldId id="279" r:id="rId20"/>
  </p:sldIdLst>
  <p:sldSz cx="9144000" cy="6858000" type="screen4x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2BB89-395D-44C6-BBA0-7175735B66AA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MY"/>
        </a:p>
      </dgm:t>
    </dgm:pt>
    <dgm:pt modelId="{C9AD0630-A4A7-471B-92F8-0E975D6320F5}">
      <dgm:prSet phldrT="[Text]" custT="1"/>
      <dgm:spPr>
        <a:xfrm rot="10800000">
          <a:off x="0" y="346138"/>
          <a:ext cx="8229599" cy="1449307"/>
        </a:xfrm>
        <a:prstGeom prst="upArrowCallou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MY" sz="2800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CASH WAQF</a:t>
          </a:r>
        </a:p>
      </dgm:t>
    </dgm:pt>
    <dgm:pt modelId="{4981B847-AEB4-4C8A-B512-15E39E888864}" type="parTrans" cxnId="{2CD564C6-9052-415A-AB8F-8D01000F30A4}">
      <dgm:prSet/>
      <dgm:spPr/>
      <dgm:t>
        <a:bodyPr/>
        <a:lstStyle/>
        <a:p>
          <a:pPr algn="ctr"/>
          <a:endParaRPr lang="en-MY"/>
        </a:p>
      </dgm:t>
    </dgm:pt>
    <dgm:pt modelId="{49582984-4784-4D6A-A668-DC37D19FA7EC}" type="sibTrans" cxnId="{2CD564C6-9052-415A-AB8F-8D01000F30A4}">
      <dgm:prSet/>
      <dgm:spPr/>
      <dgm:t>
        <a:bodyPr/>
        <a:lstStyle/>
        <a:p>
          <a:pPr algn="ctr"/>
          <a:endParaRPr lang="en-MY"/>
        </a:p>
      </dgm:t>
    </dgm:pt>
    <dgm:pt modelId="{B96F2B03-78F1-4591-898C-F6DCF9E38BEF}">
      <dgm:prSet phldrT="[Text]" custT="1"/>
      <dgm:spPr>
        <a:xfrm>
          <a:off x="0" y="1758500"/>
          <a:ext cx="8229599" cy="2184705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sz="20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- Investment </a:t>
          </a:r>
          <a:r>
            <a:rPr lang="en-US" sz="20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return from Cash Waqf </a:t>
          </a:r>
          <a:r>
            <a:rPr lang="en-US" sz="20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can </a:t>
          </a:r>
          <a:r>
            <a:rPr lang="en-US" sz="20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be used to cover the operational cost.</a:t>
          </a:r>
        </a:p>
        <a:p>
          <a:pPr algn="ctr"/>
          <a:r>
            <a:rPr lang="en-US" sz="20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- Should </a:t>
          </a:r>
          <a:r>
            <a:rPr lang="en-US" sz="20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create buffer zone to counter financial shocks in managing risk.</a:t>
          </a:r>
        </a:p>
        <a:p>
          <a:pPr algn="ctr"/>
          <a:r>
            <a:rPr lang="en-US" sz="20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- The </a:t>
          </a:r>
          <a:r>
            <a:rPr lang="en-US" sz="20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remaining is invested as Source of Capital for Microfinancing purposes. </a:t>
          </a:r>
          <a:endParaRPr lang="en-MY" sz="20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50CD1B3E-4C5E-4C0E-AFC2-5B0D5059BA5D}" type="parTrans" cxnId="{2F6CEEFF-F0E1-43C9-9238-AABF228614DA}">
      <dgm:prSet/>
      <dgm:spPr/>
      <dgm:t>
        <a:bodyPr/>
        <a:lstStyle/>
        <a:p>
          <a:pPr algn="ctr"/>
          <a:endParaRPr lang="en-MY"/>
        </a:p>
      </dgm:t>
    </dgm:pt>
    <dgm:pt modelId="{5F7CC56E-1F6E-4FD7-BB88-29DD9A7C58E9}" type="sibTrans" cxnId="{2F6CEEFF-F0E1-43C9-9238-AABF228614DA}">
      <dgm:prSet/>
      <dgm:spPr/>
      <dgm:t>
        <a:bodyPr/>
        <a:lstStyle/>
        <a:p>
          <a:pPr algn="ctr"/>
          <a:endParaRPr lang="en-MY"/>
        </a:p>
      </dgm:t>
    </dgm:pt>
    <dgm:pt modelId="{6DF35AE0-818D-428A-83C1-67E041F7116C}" type="pres">
      <dgm:prSet presAssocID="{DD12BB89-395D-44C6-BBA0-7175735B6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6001D-5AD3-4DA5-B0FA-EDEAC2FB5F0A}" type="pres">
      <dgm:prSet presAssocID="{B96F2B03-78F1-4591-898C-F6DCF9E38BEF}" presName="boxAndChildren" presStyleCnt="0"/>
      <dgm:spPr/>
    </dgm:pt>
    <dgm:pt modelId="{442DE9D2-6F39-48BF-B7BC-4824116F12DA}" type="pres">
      <dgm:prSet presAssocID="{B96F2B03-78F1-4591-898C-F6DCF9E38BEF}" presName="parentTextBox" presStyleLbl="node1" presStyleIdx="0" presStyleCnt="2" custScaleY="51756" custLinFactNeighborX="-231" custLinFactNeighborY="1120"/>
      <dgm:spPr/>
      <dgm:t>
        <a:bodyPr/>
        <a:lstStyle/>
        <a:p>
          <a:endParaRPr lang="en-US"/>
        </a:p>
      </dgm:t>
    </dgm:pt>
    <dgm:pt modelId="{EEE3CBB1-53EE-4698-82E0-4EFABFC05D31}" type="pres">
      <dgm:prSet presAssocID="{49582984-4784-4D6A-A668-DC37D19FA7EC}" presName="sp" presStyleCnt="0"/>
      <dgm:spPr/>
    </dgm:pt>
    <dgm:pt modelId="{6009722A-2C95-4C6C-85B4-6BE4B27369BF}" type="pres">
      <dgm:prSet presAssocID="{C9AD0630-A4A7-471B-92F8-0E975D6320F5}" presName="arrowAndChildren" presStyleCnt="0"/>
      <dgm:spPr/>
    </dgm:pt>
    <dgm:pt modelId="{470D70C9-7675-4202-8E1A-5270D886038A}" type="pres">
      <dgm:prSet presAssocID="{C9AD0630-A4A7-471B-92F8-0E975D6320F5}" presName="parentTextArrow" presStyleLbl="node1" presStyleIdx="1" presStyleCnt="2" custScaleY="22324" custLinFactNeighborX="1968" custLinFactNeighborY="322"/>
      <dgm:spPr/>
      <dgm:t>
        <a:bodyPr/>
        <a:lstStyle/>
        <a:p>
          <a:endParaRPr lang="en-MY"/>
        </a:p>
      </dgm:t>
    </dgm:pt>
  </dgm:ptLst>
  <dgm:cxnLst>
    <dgm:cxn modelId="{2F6CEEFF-F0E1-43C9-9238-AABF228614DA}" srcId="{DD12BB89-395D-44C6-BBA0-7175735B66AA}" destId="{B96F2B03-78F1-4591-898C-F6DCF9E38BEF}" srcOrd="1" destOrd="0" parTransId="{50CD1B3E-4C5E-4C0E-AFC2-5B0D5059BA5D}" sibTransId="{5F7CC56E-1F6E-4FD7-BB88-29DD9A7C58E9}"/>
    <dgm:cxn modelId="{A3675AD2-2C1D-4D52-9D56-195D3A8AFAB4}" type="presOf" srcId="{B96F2B03-78F1-4591-898C-F6DCF9E38BEF}" destId="{442DE9D2-6F39-48BF-B7BC-4824116F12DA}" srcOrd="0" destOrd="0" presId="urn:microsoft.com/office/officeart/2005/8/layout/process4"/>
    <dgm:cxn modelId="{A5007F39-11C6-4EC7-A8A3-84FA4725371A}" type="presOf" srcId="{DD12BB89-395D-44C6-BBA0-7175735B66AA}" destId="{6DF35AE0-818D-428A-83C1-67E041F7116C}" srcOrd="0" destOrd="0" presId="urn:microsoft.com/office/officeart/2005/8/layout/process4"/>
    <dgm:cxn modelId="{2CD564C6-9052-415A-AB8F-8D01000F30A4}" srcId="{DD12BB89-395D-44C6-BBA0-7175735B66AA}" destId="{C9AD0630-A4A7-471B-92F8-0E975D6320F5}" srcOrd="0" destOrd="0" parTransId="{4981B847-AEB4-4C8A-B512-15E39E888864}" sibTransId="{49582984-4784-4D6A-A668-DC37D19FA7EC}"/>
    <dgm:cxn modelId="{D65E5D87-1571-4BA7-BC72-F85FE6568B3A}" type="presOf" srcId="{C9AD0630-A4A7-471B-92F8-0E975D6320F5}" destId="{470D70C9-7675-4202-8E1A-5270D886038A}" srcOrd="0" destOrd="0" presId="urn:microsoft.com/office/officeart/2005/8/layout/process4"/>
    <dgm:cxn modelId="{8AD14BD6-3D0A-469F-A9F7-C866836CACFB}" type="presParOf" srcId="{6DF35AE0-818D-428A-83C1-67E041F7116C}" destId="{9D46001D-5AD3-4DA5-B0FA-EDEAC2FB5F0A}" srcOrd="0" destOrd="0" presId="urn:microsoft.com/office/officeart/2005/8/layout/process4"/>
    <dgm:cxn modelId="{786BFBEB-EB5C-4B27-A574-1747E8ADCFC7}" type="presParOf" srcId="{9D46001D-5AD3-4DA5-B0FA-EDEAC2FB5F0A}" destId="{442DE9D2-6F39-48BF-B7BC-4824116F12DA}" srcOrd="0" destOrd="0" presId="urn:microsoft.com/office/officeart/2005/8/layout/process4"/>
    <dgm:cxn modelId="{E44DA17B-FE52-4EC6-8FE2-C42E282DAA88}" type="presParOf" srcId="{6DF35AE0-818D-428A-83C1-67E041F7116C}" destId="{EEE3CBB1-53EE-4698-82E0-4EFABFC05D31}" srcOrd="1" destOrd="0" presId="urn:microsoft.com/office/officeart/2005/8/layout/process4"/>
    <dgm:cxn modelId="{45009C1C-EEBC-4545-A483-B28A8273B3BD}" type="presParOf" srcId="{6DF35AE0-818D-428A-83C1-67E041F7116C}" destId="{6009722A-2C95-4C6C-85B4-6BE4B27369BF}" srcOrd="2" destOrd="0" presId="urn:microsoft.com/office/officeart/2005/8/layout/process4"/>
    <dgm:cxn modelId="{89BB3DCE-A319-47B0-9E32-FCD7B578691F}" type="presParOf" srcId="{6009722A-2C95-4C6C-85B4-6BE4B27369BF}" destId="{470D70C9-7675-4202-8E1A-5270D88603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11E80-C948-4822-9EC9-133FD82542C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A6DFAAB1-9F24-4D44-B3E2-48EA1C0893F6}">
      <dgm:prSet phldrT="[Text]" custT="1"/>
      <dgm:spPr>
        <a:xfrm>
          <a:off x="3070890" y="0"/>
          <a:ext cx="2087818" cy="1234586"/>
        </a:xfrm>
        <a:prstGeom prst="triangl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MY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itchFamily="18" charset="0"/>
            </a:rPr>
            <a:t>Micro-Entrepreneurs</a:t>
          </a:r>
        </a:p>
        <a:p>
          <a:pPr algn="ctr"/>
          <a:r>
            <a:rPr lang="en-MY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itchFamily="18" charset="0"/>
            </a:rPr>
            <a:t>(Musharakah)</a:t>
          </a:r>
        </a:p>
      </dgm:t>
    </dgm:pt>
    <dgm:pt modelId="{3A61ECE8-E530-43FC-A6C8-7EFC4CCD0DD5}" type="parTrans" cxnId="{3CFD9CC4-E6D1-48DE-854F-38956B80CC50}">
      <dgm:prSet/>
      <dgm:spPr/>
      <dgm:t>
        <a:bodyPr/>
        <a:lstStyle/>
        <a:p>
          <a:endParaRPr lang="en-MY"/>
        </a:p>
      </dgm:t>
    </dgm:pt>
    <dgm:pt modelId="{468BAF49-91C6-40B9-B1D5-041C57A6F32F}" type="sibTrans" cxnId="{3CFD9CC4-E6D1-48DE-854F-38956B80CC50}">
      <dgm:prSet/>
      <dgm:spPr/>
      <dgm:t>
        <a:bodyPr/>
        <a:lstStyle/>
        <a:p>
          <a:endParaRPr lang="en-MY"/>
        </a:p>
      </dgm:t>
    </dgm:pt>
    <dgm:pt modelId="{D77FA659-5F12-4585-B19E-BD71DC238685}">
      <dgm:prSet phldrT="[Text]" custT="1"/>
      <dgm:spPr>
        <a:xfrm>
          <a:off x="2342117" y="1234586"/>
          <a:ext cx="3545365" cy="703146"/>
        </a:xfrm>
        <a:prstGeom prst="trapezoid">
          <a:avLst>
            <a:gd name="adj" fmla="val 9748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endParaRPr lang="en-MY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98319F9-E982-444E-A30A-F60077985CE9}" type="parTrans" cxnId="{E196F8AE-EADF-4A9A-A26A-30DC5A76A0E7}">
      <dgm:prSet/>
      <dgm:spPr/>
      <dgm:t>
        <a:bodyPr/>
        <a:lstStyle/>
        <a:p>
          <a:endParaRPr lang="en-MY"/>
        </a:p>
      </dgm:t>
    </dgm:pt>
    <dgm:pt modelId="{62354818-5377-4582-BD54-2C0B3BB1EB07}" type="sibTrans" cxnId="{E196F8AE-EADF-4A9A-A26A-30DC5A76A0E7}">
      <dgm:prSet/>
      <dgm:spPr/>
      <dgm:t>
        <a:bodyPr/>
        <a:lstStyle/>
        <a:p>
          <a:endParaRPr lang="en-MY"/>
        </a:p>
      </dgm:t>
    </dgm:pt>
    <dgm:pt modelId="{A3704591-2325-4578-BCE9-1236A3884C86}">
      <dgm:prSet phldrT="[Text]" custT="1"/>
      <dgm:spPr>
        <a:xfrm>
          <a:off x="1609396" y="1937733"/>
          <a:ext cx="5010807" cy="716491"/>
        </a:xfrm>
        <a:prstGeom prst="trapezoid">
          <a:avLst>
            <a:gd name="adj" fmla="val 9748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MY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Small land owners</a:t>
          </a:r>
        </a:p>
        <a:p>
          <a:r>
            <a:rPr lang="en-MY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(Salam)</a:t>
          </a:r>
        </a:p>
      </dgm:t>
    </dgm:pt>
    <dgm:pt modelId="{F6DEB8F9-EBE6-445E-9F1E-FB934F1D7B6D}" type="parTrans" cxnId="{EE0C07A3-8631-41E7-A5C1-633E13587664}">
      <dgm:prSet/>
      <dgm:spPr/>
      <dgm:t>
        <a:bodyPr/>
        <a:lstStyle/>
        <a:p>
          <a:endParaRPr lang="en-MY"/>
        </a:p>
      </dgm:t>
    </dgm:pt>
    <dgm:pt modelId="{DCEBD435-CB8A-4602-AA57-8E51FAF3C128}" type="sibTrans" cxnId="{EE0C07A3-8631-41E7-A5C1-633E13587664}">
      <dgm:prSet/>
      <dgm:spPr/>
      <dgm:t>
        <a:bodyPr/>
        <a:lstStyle/>
        <a:p>
          <a:endParaRPr lang="en-MY"/>
        </a:p>
      </dgm:t>
    </dgm:pt>
    <dgm:pt modelId="{EBF9565A-DDC8-4E3F-925A-0CF245942AF5}">
      <dgm:prSet custT="1"/>
      <dgm:spPr>
        <a:xfrm>
          <a:off x="882906" y="2654225"/>
          <a:ext cx="6463786" cy="693548"/>
        </a:xfrm>
        <a:prstGeom prst="trapezoid">
          <a:avLst>
            <a:gd name="adj" fmla="val 9748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Poor with capacity work </a:t>
          </a:r>
          <a:endParaRPr lang="en-US" sz="18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en-US" sz="18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Qard</a:t>
          </a:r>
          <a:r>
            <a:rPr 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Hassan) </a:t>
          </a:r>
          <a:endParaRPr lang="en-MY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45EDAE9-323F-40DF-B4BA-F003D5DC2237}" type="parTrans" cxnId="{DB134183-E399-446F-AFFF-27AD631407E6}">
      <dgm:prSet/>
      <dgm:spPr/>
      <dgm:t>
        <a:bodyPr/>
        <a:lstStyle/>
        <a:p>
          <a:endParaRPr lang="en-MY"/>
        </a:p>
      </dgm:t>
    </dgm:pt>
    <dgm:pt modelId="{589EA847-523E-43B9-B00A-64ED61DB8F34}" type="sibTrans" cxnId="{DB134183-E399-446F-AFFF-27AD631407E6}">
      <dgm:prSet/>
      <dgm:spPr/>
      <dgm:t>
        <a:bodyPr/>
        <a:lstStyle/>
        <a:p>
          <a:endParaRPr lang="en-MY"/>
        </a:p>
      </dgm:t>
    </dgm:pt>
    <dgm:pt modelId="{BF7820E7-F3B1-43A4-AB92-E884712D9C5E}">
      <dgm:prSet custT="1"/>
      <dgm:spPr>
        <a:xfrm>
          <a:off x="0" y="3340138"/>
          <a:ext cx="8229599" cy="873389"/>
        </a:xfrm>
        <a:prstGeom prst="trapezoid">
          <a:avLst>
            <a:gd name="adj" fmla="val 9748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Destitute / Unable to </a:t>
          </a:r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</a:t>
          </a:r>
        </a:p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(Sadaqah)</a:t>
          </a:r>
          <a:endParaRPr lang="en-MY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46912DB-DCC6-4151-A7D8-9B0ECE3FE53F}" type="parTrans" cxnId="{9FC45AFE-AD94-41DC-8BFB-444DF064156D}">
      <dgm:prSet/>
      <dgm:spPr/>
      <dgm:t>
        <a:bodyPr/>
        <a:lstStyle/>
        <a:p>
          <a:endParaRPr lang="en-MY"/>
        </a:p>
      </dgm:t>
    </dgm:pt>
    <dgm:pt modelId="{CAF3B9EB-B780-4171-9E14-4F7872669F3F}" type="sibTrans" cxnId="{9FC45AFE-AD94-41DC-8BFB-444DF064156D}">
      <dgm:prSet/>
      <dgm:spPr/>
      <dgm:t>
        <a:bodyPr/>
        <a:lstStyle/>
        <a:p>
          <a:endParaRPr lang="en-MY"/>
        </a:p>
      </dgm:t>
    </dgm:pt>
    <dgm:pt modelId="{757820D1-F648-4167-B114-E234FEF093B8}" type="pres">
      <dgm:prSet presAssocID="{88711E80-C948-4822-9EC9-133FD82542C8}" presName="Name0" presStyleCnt="0">
        <dgm:presLayoutVars>
          <dgm:dir/>
          <dgm:animLvl val="lvl"/>
          <dgm:resizeHandles val="exact"/>
        </dgm:presLayoutVars>
      </dgm:prSet>
      <dgm:spPr/>
    </dgm:pt>
    <dgm:pt modelId="{D8BC88AC-2309-421B-8F2E-C11CABF8A9D3}" type="pres">
      <dgm:prSet presAssocID="{A6DFAAB1-9F24-4D44-B3E2-48EA1C0893F6}" presName="Name8" presStyleCnt="0"/>
      <dgm:spPr/>
    </dgm:pt>
    <dgm:pt modelId="{97B608D5-F5C4-4509-AC28-6BA4BDC253A2}" type="pres">
      <dgm:prSet presAssocID="{A6DFAAB1-9F24-4D44-B3E2-48EA1C0893F6}" presName="level" presStyleLbl="node1" presStyleIdx="0" presStyleCnt="5" custScaleX="86741" custScaleY="320817" custLinFactNeighborY="-19801">
        <dgm:presLayoutVars>
          <dgm:chMax val="1"/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MY"/>
        </a:p>
      </dgm:t>
    </dgm:pt>
    <dgm:pt modelId="{457C22CE-6683-4F4C-AEAB-EDCA30363DA4}" type="pres">
      <dgm:prSet presAssocID="{A6DFAAB1-9F24-4D44-B3E2-48EA1C0893F6}" presName="levelTx" presStyleLbl="revTx" presStyleIdx="0" presStyleCnt="0">
        <dgm:presLayoutVars>
          <dgm:chMax val="1"/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n-MY"/>
        </a:p>
      </dgm:t>
    </dgm:pt>
    <dgm:pt modelId="{86533754-52A4-4308-8459-1ACB68D6C616}" type="pres">
      <dgm:prSet presAssocID="{D77FA659-5F12-4585-B19E-BD71DC238685}" presName="Name8" presStyleCnt="0"/>
      <dgm:spPr/>
    </dgm:pt>
    <dgm:pt modelId="{49EF667A-EEE3-4A5E-B99C-1A68D471387E}" type="pres">
      <dgm:prSet presAssocID="{D77FA659-5F12-4585-B19E-BD71DC238685}" presName="level" presStyleLbl="node1" presStyleIdx="1" presStyleCnt="5" custScaleX="93847" custScaleY="182718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43B4A37-94AC-41E4-8C29-0141CA523688}" type="pres">
      <dgm:prSet presAssocID="{D77FA659-5F12-4585-B19E-BD71DC2386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627EA4C-EEEB-4B2A-9016-FFFD19FC4156}" type="pres">
      <dgm:prSet presAssocID="{A3704591-2325-4578-BCE9-1236A3884C86}" presName="Name8" presStyleCnt="0"/>
      <dgm:spPr/>
    </dgm:pt>
    <dgm:pt modelId="{DD1780C5-7993-4297-A78A-9B801CDC72F8}" type="pres">
      <dgm:prSet presAssocID="{A3704591-2325-4578-BCE9-1236A3884C86}" presName="level" presStyleLbl="node1" presStyleIdx="2" presStyleCnt="5" custScaleX="96833" custScaleY="186186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992F6B4-D3A3-4F9C-A3FC-074C66C17B5B}" type="pres">
      <dgm:prSet presAssocID="{A3704591-2325-4578-BCE9-1236A3884C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AF17C6C-89D1-4EF8-8DC5-56D5F9D99DD6}" type="pres">
      <dgm:prSet presAssocID="{EBF9565A-DDC8-4E3F-925A-0CF245942AF5}" presName="Name8" presStyleCnt="0"/>
      <dgm:spPr/>
    </dgm:pt>
    <dgm:pt modelId="{F8BF7411-EFED-4496-8931-229A045E8F9C}" type="pres">
      <dgm:prSet presAssocID="{EBF9565A-DDC8-4E3F-925A-0CF245942AF5}" presName="level" presStyleLbl="node1" presStyleIdx="3" presStyleCnt="5" custScaleX="99034" custScaleY="18022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102ECD-8D5C-466C-B278-51B385526608}" type="pres">
      <dgm:prSet presAssocID="{EBF9565A-DDC8-4E3F-925A-0CF245942A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E7DF105-F241-41BA-92FA-98EB81B32DD7}" type="pres">
      <dgm:prSet presAssocID="{BF7820E7-F3B1-43A4-AB92-E884712D9C5E}" presName="Name8" presStyleCnt="0"/>
      <dgm:spPr/>
    </dgm:pt>
    <dgm:pt modelId="{DA3C86D5-C020-44A6-AB1B-8DD6594048B3}" type="pres">
      <dgm:prSet presAssocID="{BF7820E7-F3B1-43A4-AB92-E884712D9C5E}" presName="level" presStyleLbl="node1" presStyleIdx="4" presStyleCnt="5" custScaleY="226957" custLinFactNeighborX="926" custLinFactNeighborY="-198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0238FFE-016D-47FC-ADC3-FC6D36FD704B}" type="pres">
      <dgm:prSet presAssocID="{BF7820E7-F3B1-43A4-AB92-E884712D9C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2A474AE-551D-4568-B17D-B6617CBEFF78}" type="presOf" srcId="{A6DFAAB1-9F24-4D44-B3E2-48EA1C0893F6}" destId="{97B608D5-F5C4-4509-AC28-6BA4BDC253A2}" srcOrd="0" destOrd="0" presId="urn:microsoft.com/office/officeart/2005/8/layout/pyramid1"/>
    <dgm:cxn modelId="{9FC45AFE-AD94-41DC-8BFB-444DF064156D}" srcId="{88711E80-C948-4822-9EC9-133FD82542C8}" destId="{BF7820E7-F3B1-43A4-AB92-E884712D9C5E}" srcOrd="4" destOrd="0" parTransId="{246912DB-DCC6-4151-A7D8-9B0ECE3FE53F}" sibTransId="{CAF3B9EB-B780-4171-9E14-4F7872669F3F}"/>
    <dgm:cxn modelId="{DB134183-E399-446F-AFFF-27AD631407E6}" srcId="{88711E80-C948-4822-9EC9-133FD82542C8}" destId="{EBF9565A-DDC8-4E3F-925A-0CF245942AF5}" srcOrd="3" destOrd="0" parTransId="{445EDAE9-323F-40DF-B4BA-F003D5DC2237}" sibTransId="{589EA847-523E-43B9-B00A-64ED61DB8F34}"/>
    <dgm:cxn modelId="{F224D008-CFAE-4C5F-B889-31C25486C91C}" type="presOf" srcId="{BF7820E7-F3B1-43A4-AB92-E884712D9C5E}" destId="{DA3C86D5-C020-44A6-AB1B-8DD6594048B3}" srcOrd="0" destOrd="0" presId="urn:microsoft.com/office/officeart/2005/8/layout/pyramid1"/>
    <dgm:cxn modelId="{5BF8AA5D-A752-41A7-BD80-183D99920568}" type="presOf" srcId="{EBF9565A-DDC8-4E3F-925A-0CF245942AF5}" destId="{F8BF7411-EFED-4496-8931-229A045E8F9C}" srcOrd="0" destOrd="0" presId="urn:microsoft.com/office/officeart/2005/8/layout/pyramid1"/>
    <dgm:cxn modelId="{53FC2C77-053F-4F5D-9DF5-261767021F5B}" type="presOf" srcId="{A6DFAAB1-9F24-4D44-B3E2-48EA1C0893F6}" destId="{457C22CE-6683-4F4C-AEAB-EDCA30363DA4}" srcOrd="1" destOrd="0" presId="urn:microsoft.com/office/officeart/2005/8/layout/pyramid1"/>
    <dgm:cxn modelId="{D28B83BE-C0C3-44A4-A67C-C5D821FEEDB8}" type="presOf" srcId="{D77FA659-5F12-4585-B19E-BD71DC238685}" destId="{49EF667A-EEE3-4A5E-B99C-1A68D471387E}" srcOrd="0" destOrd="0" presId="urn:microsoft.com/office/officeart/2005/8/layout/pyramid1"/>
    <dgm:cxn modelId="{F0E2D543-A4AC-4BF3-873C-49C9CBE6B6D0}" type="presOf" srcId="{88711E80-C948-4822-9EC9-133FD82542C8}" destId="{757820D1-F648-4167-B114-E234FEF093B8}" srcOrd="0" destOrd="0" presId="urn:microsoft.com/office/officeart/2005/8/layout/pyramid1"/>
    <dgm:cxn modelId="{3CFD9CC4-E6D1-48DE-854F-38956B80CC50}" srcId="{88711E80-C948-4822-9EC9-133FD82542C8}" destId="{A6DFAAB1-9F24-4D44-B3E2-48EA1C0893F6}" srcOrd="0" destOrd="0" parTransId="{3A61ECE8-E530-43FC-A6C8-7EFC4CCD0DD5}" sibTransId="{468BAF49-91C6-40B9-B1D5-041C57A6F32F}"/>
    <dgm:cxn modelId="{8FC9CC69-789E-4D78-8991-687F65B914AE}" type="presOf" srcId="{A3704591-2325-4578-BCE9-1236A3884C86}" destId="{C992F6B4-D3A3-4F9C-A3FC-074C66C17B5B}" srcOrd="1" destOrd="0" presId="urn:microsoft.com/office/officeart/2005/8/layout/pyramid1"/>
    <dgm:cxn modelId="{EE0C07A3-8631-41E7-A5C1-633E13587664}" srcId="{88711E80-C948-4822-9EC9-133FD82542C8}" destId="{A3704591-2325-4578-BCE9-1236A3884C86}" srcOrd="2" destOrd="0" parTransId="{F6DEB8F9-EBE6-445E-9F1E-FB934F1D7B6D}" sibTransId="{DCEBD435-CB8A-4602-AA57-8E51FAF3C128}"/>
    <dgm:cxn modelId="{E196F8AE-EADF-4A9A-A26A-30DC5A76A0E7}" srcId="{88711E80-C948-4822-9EC9-133FD82542C8}" destId="{D77FA659-5F12-4585-B19E-BD71DC238685}" srcOrd="1" destOrd="0" parTransId="{D98319F9-E982-444E-A30A-F60077985CE9}" sibTransId="{62354818-5377-4582-BD54-2C0B3BB1EB07}"/>
    <dgm:cxn modelId="{BB5FEFAD-60B6-4812-91DF-283923FE7193}" type="presOf" srcId="{BF7820E7-F3B1-43A4-AB92-E884712D9C5E}" destId="{50238FFE-016D-47FC-ADC3-FC6D36FD704B}" srcOrd="1" destOrd="0" presId="urn:microsoft.com/office/officeart/2005/8/layout/pyramid1"/>
    <dgm:cxn modelId="{21B7416E-0C4B-44E1-99CF-2E4E81AF1D7D}" type="presOf" srcId="{D77FA659-5F12-4585-B19E-BD71DC238685}" destId="{343B4A37-94AC-41E4-8C29-0141CA523688}" srcOrd="1" destOrd="0" presId="urn:microsoft.com/office/officeart/2005/8/layout/pyramid1"/>
    <dgm:cxn modelId="{8AAB29F6-052E-4FB2-B217-D0DE8C747BAE}" type="presOf" srcId="{EBF9565A-DDC8-4E3F-925A-0CF245942AF5}" destId="{49102ECD-8D5C-466C-B278-51B385526608}" srcOrd="1" destOrd="0" presId="urn:microsoft.com/office/officeart/2005/8/layout/pyramid1"/>
    <dgm:cxn modelId="{AC8BB287-BA0C-406A-BBE8-DC50010F0BD8}" type="presOf" srcId="{A3704591-2325-4578-BCE9-1236A3884C86}" destId="{DD1780C5-7993-4297-A78A-9B801CDC72F8}" srcOrd="0" destOrd="0" presId="urn:microsoft.com/office/officeart/2005/8/layout/pyramid1"/>
    <dgm:cxn modelId="{1E9F3C8B-B48E-4A7C-B312-80A5BA0CEDD4}" type="presParOf" srcId="{757820D1-F648-4167-B114-E234FEF093B8}" destId="{D8BC88AC-2309-421B-8F2E-C11CABF8A9D3}" srcOrd="0" destOrd="0" presId="urn:microsoft.com/office/officeart/2005/8/layout/pyramid1"/>
    <dgm:cxn modelId="{448895A4-C17B-48CE-BAD7-0BEA90EB925A}" type="presParOf" srcId="{D8BC88AC-2309-421B-8F2E-C11CABF8A9D3}" destId="{97B608D5-F5C4-4509-AC28-6BA4BDC253A2}" srcOrd="0" destOrd="0" presId="urn:microsoft.com/office/officeart/2005/8/layout/pyramid1"/>
    <dgm:cxn modelId="{6A283499-9A7F-4272-9753-96144A210AD2}" type="presParOf" srcId="{D8BC88AC-2309-421B-8F2E-C11CABF8A9D3}" destId="{457C22CE-6683-4F4C-AEAB-EDCA30363DA4}" srcOrd="1" destOrd="0" presId="urn:microsoft.com/office/officeart/2005/8/layout/pyramid1"/>
    <dgm:cxn modelId="{17AB7A57-B156-4D24-8D66-4FBC4D8E4FF3}" type="presParOf" srcId="{757820D1-F648-4167-B114-E234FEF093B8}" destId="{86533754-52A4-4308-8459-1ACB68D6C616}" srcOrd="1" destOrd="0" presId="urn:microsoft.com/office/officeart/2005/8/layout/pyramid1"/>
    <dgm:cxn modelId="{333DF5AB-0F84-493E-B49C-96ED1E9FD795}" type="presParOf" srcId="{86533754-52A4-4308-8459-1ACB68D6C616}" destId="{49EF667A-EEE3-4A5E-B99C-1A68D471387E}" srcOrd="0" destOrd="0" presId="urn:microsoft.com/office/officeart/2005/8/layout/pyramid1"/>
    <dgm:cxn modelId="{B2EFD0A8-2557-493E-82FA-CBB0AF5E6965}" type="presParOf" srcId="{86533754-52A4-4308-8459-1ACB68D6C616}" destId="{343B4A37-94AC-41E4-8C29-0141CA523688}" srcOrd="1" destOrd="0" presId="urn:microsoft.com/office/officeart/2005/8/layout/pyramid1"/>
    <dgm:cxn modelId="{91A1D4F0-DC62-475D-AE05-8EB5BF4D16DA}" type="presParOf" srcId="{757820D1-F648-4167-B114-E234FEF093B8}" destId="{0627EA4C-EEEB-4B2A-9016-FFFD19FC4156}" srcOrd="2" destOrd="0" presId="urn:microsoft.com/office/officeart/2005/8/layout/pyramid1"/>
    <dgm:cxn modelId="{08E1ED15-E76F-4EAA-8C90-EA2FC7688A74}" type="presParOf" srcId="{0627EA4C-EEEB-4B2A-9016-FFFD19FC4156}" destId="{DD1780C5-7993-4297-A78A-9B801CDC72F8}" srcOrd="0" destOrd="0" presId="urn:microsoft.com/office/officeart/2005/8/layout/pyramid1"/>
    <dgm:cxn modelId="{D4EF65B1-4BDB-4685-9545-1AB320B25666}" type="presParOf" srcId="{0627EA4C-EEEB-4B2A-9016-FFFD19FC4156}" destId="{C992F6B4-D3A3-4F9C-A3FC-074C66C17B5B}" srcOrd="1" destOrd="0" presId="urn:microsoft.com/office/officeart/2005/8/layout/pyramid1"/>
    <dgm:cxn modelId="{ED98B3A8-6D7B-4DF5-B398-2A88E4F1AB03}" type="presParOf" srcId="{757820D1-F648-4167-B114-E234FEF093B8}" destId="{2AF17C6C-89D1-4EF8-8DC5-56D5F9D99DD6}" srcOrd="3" destOrd="0" presId="urn:microsoft.com/office/officeart/2005/8/layout/pyramid1"/>
    <dgm:cxn modelId="{EE4F8B4B-864B-463C-9DEB-6DCFE5CFCE34}" type="presParOf" srcId="{2AF17C6C-89D1-4EF8-8DC5-56D5F9D99DD6}" destId="{F8BF7411-EFED-4496-8931-229A045E8F9C}" srcOrd="0" destOrd="0" presId="urn:microsoft.com/office/officeart/2005/8/layout/pyramid1"/>
    <dgm:cxn modelId="{F15BD924-ECCE-4460-B089-4BBE1A95B5F6}" type="presParOf" srcId="{2AF17C6C-89D1-4EF8-8DC5-56D5F9D99DD6}" destId="{49102ECD-8D5C-466C-B278-51B385526608}" srcOrd="1" destOrd="0" presId="urn:microsoft.com/office/officeart/2005/8/layout/pyramid1"/>
    <dgm:cxn modelId="{6E72834D-EEB8-4BA2-9EC1-219CCF23D012}" type="presParOf" srcId="{757820D1-F648-4167-B114-E234FEF093B8}" destId="{7E7DF105-F241-41BA-92FA-98EB81B32DD7}" srcOrd="4" destOrd="0" presId="urn:microsoft.com/office/officeart/2005/8/layout/pyramid1"/>
    <dgm:cxn modelId="{905B1D0F-629D-41F8-8D69-D286ECDF2CC7}" type="presParOf" srcId="{7E7DF105-F241-41BA-92FA-98EB81B32DD7}" destId="{DA3C86D5-C020-44A6-AB1B-8DD6594048B3}" srcOrd="0" destOrd="0" presId="urn:microsoft.com/office/officeart/2005/8/layout/pyramid1"/>
    <dgm:cxn modelId="{0FF87E43-08EA-4D86-976D-4869B8B45F98}" type="presParOf" srcId="{7E7DF105-F241-41BA-92FA-98EB81B32DD7}" destId="{50238FFE-016D-47FC-ADC3-FC6D36FD704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DE9D2-6F39-48BF-B7BC-4824116F12DA}">
      <dsp:nvSpPr>
        <dsp:cNvPr id="0" name=""/>
        <dsp:cNvSpPr/>
      </dsp:nvSpPr>
      <dsp:spPr>
        <a:xfrm>
          <a:off x="0" y="1758844"/>
          <a:ext cx="8229600" cy="2182571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- Investment </a:t>
          </a:r>
          <a:r>
            <a:rPr lang="en-US" sz="2000" kern="12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return from Cash Waqf </a:t>
          </a:r>
          <a:r>
            <a:rPr lang="en-US" sz="2000" kern="12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can </a:t>
          </a:r>
          <a:r>
            <a:rPr lang="en-US" sz="2000" kern="12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be used to cover the operational cost.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- Should </a:t>
          </a:r>
          <a:r>
            <a:rPr lang="en-US" sz="2000" kern="12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create buffer zone to counter financial shocks in managing risk.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- The </a:t>
          </a:r>
          <a:r>
            <a:rPr lang="en-US" sz="2000" kern="1200" dirty="0">
              <a:solidFill>
                <a:sysClr val="window" lastClr="FFFFFF"/>
              </a:solidFill>
              <a:latin typeface="+mn-lt"/>
              <a:ea typeface="+mn-ea"/>
              <a:cs typeface="Times New Roman" panose="02020603050405020304" pitchFamily="18" charset="0"/>
            </a:rPr>
            <a:t>remaining is invested as Source of Capital for Microfinancing purposes. </a:t>
          </a:r>
          <a:endParaRPr lang="en-MY" sz="20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0" y="1758844"/>
        <a:ext cx="8229600" cy="2182571"/>
      </dsp:txXfrm>
    </dsp:sp>
    <dsp:sp modelId="{470D70C9-7675-4202-8E1A-5270D886038A}">
      <dsp:nvSpPr>
        <dsp:cNvPr id="0" name=""/>
        <dsp:cNvSpPr/>
      </dsp:nvSpPr>
      <dsp:spPr>
        <a:xfrm rot="10800000">
          <a:off x="0" y="347861"/>
          <a:ext cx="8229600" cy="1447891"/>
        </a:xfrm>
        <a:prstGeom prst="upArrowCallou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CASH WAQF</a:t>
          </a:r>
        </a:p>
      </dsp:txBody>
      <dsp:txXfrm rot="10800000">
        <a:off x="0" y="347861"/>
        <a:ext cx="8229600" cy="940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608D5-F5C4-4509-AC28-6BA4BDC253A2}">
      <dsp:nvSpPr>
        <dsp:cNvPr id="0" name=""/>
        <dsp:cNvSpPr/>
      </dsp:nvSpPr>
      <dsp:spPr>
        <a:xfrm>
          <a:off x="3070890" y="0"/>
          <a:ext cx="2087818" cy="1234586"/>
        </a:xfrm>
        <a:prstGeom prst="triangl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itchFamily="18" charset="0"/>
            </a:rPr>
            <a:t>Micro-Entrepreneurs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Times New Roman" pitchFamily="18" charset="0"/>
            </a:rPr>
            <a:t>(Musharakah)</a:t>
          </a:r>
        </a:p>
      </dsp:txBody>
      <dsp:txXfrm>
        <a:off x="3592845" y="617293"/>
        <a:ext cx="1043909" cy="617293"/>
      </dsp:txXfrm>
    </dsp:sp>
    <dsp:sp modelId="{49EF667A-EEE3-4A5E-B99C-1A68D471387E}">
      <dsp:nvSpPr>
        <dsp:cNvPr id="0" name=""/>
        <dsp:cNvSpPr/>
      </dsp:nvSpPr>
      <dsp:spPr>
        <a:xfrm>
          <a:off x="2342117" y="1234586"/>
          <a:ext cx="3545365" cy="703146"/>
        </a:xfrm>
        <a:prstGeom prst="trapezoid">
          <a:avLst>
            <a:gd name="adj" fmla="val 9748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3419507" y="1374011"/>
        <a:ext cx="1390585" cy="563721"/>
      </dsp:txXfrm>
    </dsp:sp>
    <dsp:sp modelId="{DD1780C5-7993-4297-A78A-9B801CDC72F8}">
      <dsp:nvSpPr>
        <dsp:cNvPr id="0" name=""/>
        <dsp:cNvSpPr/>
      </dsp:nvSpPr>
      <dsp:spPr>
        <a:xfrm>
          <a:off x="1609396" y="1937733"/>
          <a:ext cx="5010807" cy="716491"/>
        </a:xfrm>
        <a:prstGeom prst="trapezoid">
          <a:avLst>
            <a:gd name="adj" fmla="val 9748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Small land owners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(Salam)</a:t>
          </a:r>
        </a:p>
      </dsp:txBody>
      <dsp:txXfrm>
        <a:off x="2951911" y="2040162"/>
        <a:ext cx="2325776" cy="614062"/>
      </dsp:txXfrm>
    </dsp:sp>
    <dsp:sp modelId="{F8BF7411-EFED-4496-8931-229A045E8F9C}">
      <dsp:nvSpPr>
        <dsp:cNvPr id="0" name=""/>
        <dsp:cNvSpPr/>
      </dsp:nvSpPr>
      <dsp:spPr>
        <a:xfrm>
          <a:off x="882906" y="2654225"/>
          <a:ext cx="6463786" cy="693548"/>
        </a:xfrm>
        <a:prstGeom prst="trapezoid">
          <a:avLst>
            <a:gd name="adj" fmla="val 9748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Poor with capacity work </a:t>
          </a:r>
          <a:endParaRPr lang="en-US" sz="18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en-US" sz="18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Qard</a:t>
          </a:r>
          <a:r>
            <a:rPr lang="en-U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Hassan) </a:t>
          </a:r>
          <a:endParaRPr lang="en-MY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464783" y="2728626"/>
        <a:ext cx="3300033" cy="619147"/>
      </dsp:txXfrm>
    </dsp:sp>
    <dsp:sp modelId="{DA3C86D5-C020-44A6-AB1B-8DD6594048B3}">
      <dsp:nvSpPr>
        <dsp:cNvPr id="0" name=""/>
        <dsp:cNvSpPr/>
      </dsp:nvSpPr>
      <dsp:spPr>
        <a:xfrm>
          <a:off x="0" y="3340138"/>
          <a:ext cx="8229600" cy="873389"/>
        </a:xfrm>
        <a:prstGeom prst="trapezoid">
          <a:avLst>
            <a:gd name="adj" fmla="val 9748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Destitute / Unable to </a:t>
          </a: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(Sadaqah)</a:t>
          </a:r>
          <a:endParaRPr lang="en-MY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007765" y="3432810"/>
        <a:ext cx="4214068" cy="78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54E2-FC88-44A6-B09C-32A99E9F2595}" type="datetimeFigureOut">
              <a:rPr lang="en-US" smtClean="0"/>
              <a:t>15-May-15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EDFFC-8643-48D4-828E-A869B408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EF2385-AFBE-4F27-AEB6-A214F28200FA}" type="datetimeFigureOut">
              <a:rPr lang="en-US" smtClean="0"/>
              <a:t>15-May-15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504E5D-E44D-44F6-8863-7434B17002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111" y="1834384"/>
            <a:ext cx="8229600" cy="22571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rgbClr val="C00000"/>
                </a:solidFill>
                <a:effectLst/>
                <a:latin typeface="BankGothic Lt BT" pitchFamily="34" charset="0"/>
                <a:cs typeface="Times New Roman" pitchFamily="18" charset="0"/>
              </a:rPr>
              <a:t>VARIOUS ISLAMIC MICROFINANCE MODELS AND ITS EFFECTIVENESS ON POVERTY </a:t>
            </a:r>
            <a:r>
              <a:rPr lang="en-US" sz="3400" b="1" dirty="0" smtClean="0">
                <a:solidFill>
                  <a:srgbClr val="C00000"/>
                </a:solidFill>
                <a:effectLst/>
                <a:latin typeface="BankGothic Lt BT" pitchFamily="34" charset="0"/>
                <a:cs typeface="Times New Roman" pitchFamily="18" charset="0"/>
              </a:rPr>
              <a:t>ALLEVIATION</a:t>
            </a:r>
            <a:endParaRPr lang="en-US" sz="3400" b="1" dirty="0">
              <a:solidFill>
                <a:srgbClr val="C00000"/>
              </a:solidFill>
              <a:latin typeface="BankGothic Lt BT" pitchFamily="34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4419601"/>
            <a:ext cx="8305800" cy="1828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Times New Roman"/>
                <a:cs typeface="Times New Roman"/>
              </a:rPr>
              <a:t>Moinuddin Ul </a:t>
            </a:r>
            <a:r>
              <a:rPr lang="en-US" dirty="0" smtClean="0">
                <a:solidFill>
                  <a:srgbClr val="0D0D0D"/>
                </a:solidFill>
                <a:latin typeface="Times New Roman"/>
                <a:cs typeface="Times New Roman"/>
              </a:rPr>
              <a:t>Islam</a:t>
            </a:r>
            <a:endParaRPr lang="en-US" dirty="0">
              <a:solidFill>
                <a:srgbClr val="0D0D0D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 Mohamed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Baharoon</a:t>
            </a:r>
          </a:p>
          <a:p>
            <a:pPr marL="0" indent="0" algn="ctr">
              <a:lnSpc>
                <a:spcPct val="70000"/>
              </a:lnSpc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US" dirty="0">
                <a:solidFill>
                  <a:srgbClr val="0D0D0D"/>
                </a:solidFill>
                <a:latin typeface="Times New Roman"/>
                <a:cs typeface="Times New Roman"/>
              </a:rPr>
              <a:t>MSc In Islamic Banking and </a:t>
            </a:r>
            <a:r>
              <a:rPr lang="en-US" dirty="0" smtClean="0">
                <a:solidFill>
                  <a:srgbClr val="0D0D0D"/>
                </a:solidFill>
                <a:latin typeface="Times New Roman"/>
                <a:cs typeface="Times New Roman"/>
              </a:rPr>
              <a:t>Finance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dirty="0" smtClean="0">
                <a:solidFill>
                  <a:srgbClr val="0D0D0D"/>
                </a:solidFill>
                <a:latin typeface="Times New Roman"/>
                <a:cs typeface="Times New Roman"/>
              </a:rPr>
              <a:t>IIUM </a:t>
            </a:r>
            <a:r>
              <a:rPr lang="en-US" dirty="0">
                <a:solidFill>
                  <a:srgbClr val="0D0D0D"/>
                </a:solidFill>
                <a:latin typeface="Times New Roman"/>
                <a:cs typeface="Times New Roman"/>
              </a:rPr>
              <a:t>Institute of Islamic Banking and Finance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01" y="228600"/>
            <a:ext cx="5759621" cy="1571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9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+mn-lt"/>
              </a:rPr>
              <a:t>Utilization of religion and culture as risk management tool.</a:t>
            </a:r>
          </a:p>
          <a:p>
            <a:pPr lvl="0"/>
            <a:r>
              <a:rPr lang="en-US" sz="3000" dirty="0" smtClean="0">
                <a:solidFill>
                  <a:schemeClr val="tx1"/>
                </a:solidFill>
                <a:latin typeface="+mn-lt"/>
              </a:rPr>
              <a:t>Once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the loan has been disbursed, the Unit Manager monitors the client with </a:t>
            </a:r>
            <a:r>
              <a:rPr lang="en-US" sz="3000" dirty="0" smtClean="0">
                <a:solidFill>
                  <a:schemeClr val="tx1"/>
                </a:solidFill>
                <a:latin typeface="+mn-lt"/>
              </a:rPr>
              <a:t>regular. </a:t>
            </a:r>
            <a:r>
              <a:rPr lang="en-US" sz="3000" dirty="0">
                <a:solidFill>
                  <a:schemeClr val="tx1"/>
                </a:solidFill>
                <a:latin typeface="+mn-lt"/>
              </a:rPr>
              <a:t>visits to his residence and place of work.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+mn-lt"/>
              </a:rPr>
              <a:t>Having two guarantors for each client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RISK MANAGEMENT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5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RURAL DEVELOPMENT SCHEME 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55168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36" y="1976284"/>
            <a:ext cx="4561763" cy="297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Bangladesh has a population of 154.7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million out of which 26% live below poverty line - (World Bank statistics, 2012)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Issue of “interest” discourages people to approach Grameen Bank.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RDS was introduced in 1995 by Bangladesh’s first private Islamic bank called Islamic Bank Bangladesh Ltd. to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cater to the investment needs of the agriculture and rural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sector.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It is treated as first Islamic Microfinance Model in the country</a:t>
            </a:r>
          </a:p>
          <a:p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RURAL DEVELOPMENT SCHEME (RDS)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77" y="5872562"/>
            <a:ext cx="3163529" cy="9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95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LENDING METHODOLOGY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258568"/>
            <a:ext cx="4041648" cy="44470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Bank selects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villages within a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10 km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radius of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branch premises and look for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area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which includes easy communication, availability of agriculture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abundance of low-income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people.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Able bodied rural poor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people having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age between 18 to 50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years.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Farmers having cultivable land maximum 0.50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acres.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Persons engaged in very small off-farm activities in the rural areas.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+mn-lt"/>
              </a:rPr>
              <a:t>Destitute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women.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72584" y="2259013"/>
            <a:ext cx="4041648" cy="437038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Identification of economic activities in the area is carried out after eligibility criteria is fulfilled.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RDS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practices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Murabahah modes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investment for financing the clients.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RDS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purchase goods and sell them to the clients adding only 12.5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%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profit on flat rate with a rebate of 2.5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%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for timely payment.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0960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Eligibility</a:t>
            </a:r>
            <a:r>
              <a:rPr kumimoji="0" lang="en-US" sz="29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Criteria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itle 7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609600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Process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of Lending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Mudarabah deposit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Each member of the Group has to deposit minimum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BDT 20 (USD 0.25)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only per week as Centre Fund. This Fund is kept by opening a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Mudarabah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Savings Account in the name of the respective center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Two members from each group are selected by the group members will be considered for investment financing.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The rest of the group members become eligible for financing after those members of the group that received a loan have paid their 2 or 3 repayment installments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RISK MANAGEMENT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ISSUES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AKHUWAT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4797425" y="2362200"/>
            <a:ext cx="4041775" cy="42672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ms-MY" dirty="0">
                <a:solidFill>
                  <a:schemeClr val="tx1"/>
                </a:solidFill>
              </a:rPr>
              <a:t>Overwhelming concentration of murabaha</a:t>
            </a:r>
          </a:p>
          <a:p>
            <a:r>
              <a:rPr lang="en-US" dirty="0">
                <a:solidFill>
                  <a:schemeClr val="tx1"/>
                </a:solidFill>
              </a:rPr>
              <a:t>Less emphasis on project viability</a:t>
            </a:r>
          </a:p>
          <a:p>
            <a:r>
              <a:rPr lang="ms-MY" dirty="0">
                <a:solidFill>
                  <a:schemeClr val="tx1"/>
                </a:solidFill>
              </a:rPr>
              <a:t>High cost of finance</a:t>
            </a:r>
          </a:p>
          <a:p>
            <a:r>
              <a:rPr lang="ms-MY" dirty="0">
                <a:solidFill>
                  <a:schemeClr val="tx1"/>
                </a:solidFill>
              </a:rPr>
              <a:t>Perpetuation of </a:t>
            </a:r>
            <a:r>
              <a:rPr lang="ms-MY" dirty="0" smtClean="0">
                <a:solidFill>
                  <a:schemeClr val="tx1"/>
                </a:solidFill>
              </a:rPr>
              <a:t>debt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4041775" cy="4495800"/>
          </a:xfrm>
          <a:prstGeom prst="snip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Encouragement to continued dependency on </a:t>
            </a:r>
            <a:r>
              <a:rPr lang="ms-MY" sz="2100" dirty="0" smtClean="0">
                <a:solidFill>
                  <a:schemeClr val="tx1"/>
                </a:solidFill>
              </a:rPr>
              <a:t>charity</a:t>
            </a:r>
          </a:p>
          <a:p>
            <a:r>
              <a:rPr lang="en-US" sz="2100" dirty="0">
                <a:solidFill>
                  <a:schemeClr val="tx1"/>
                </a:solidFill>
              </a:rPr>
              <a:t>Inadequate risk management strategy.</a:t>
            </a:r>
          </a:p>
          <a:p>
            <a:r>
              <a:rPr lang="en-US" sz="2100" dirty="0">
                <a:solidFill>
                  <a:schemeClr val="tx1"/>
                </a:solidFill>
              </a:rPr>
              <a:t>Poor accountability and governance </a:t>
            </a:r>
            <a:r>
              <a:rPr lang="en-US" sz="2100" dirty="0" smtClean="0">
                <a:solidFill>
                  <a:schemeClr val="tx1"/>
                </a:solidFill>
              </a:rPr>
              <a:t>structures.</a:t>
            </a:r>
            <a:endParaRPr lang="ms-MY" sz="2100" dirty="0">
              <a:solidFill>
                <a:schemeClr val="tx1"/>
              </a:solidFill>
            </a:endParaRPr>
          </a:p>
          <a:p>
            <a:r>
              <a:rPr lang="en-US" sz="2100" dirty="0" smtClean="0">
                <a:solidFill>
                  <a:schemeClr val="tx1"/>
                </a:solidFill>
              </a:rPr>
              <a:t>Lack of segregation </a:t>
            </a:r>
            <a:r>
              <a:rPr lang="en-US" sz="2100" dirty="0">
                <a:solidFill>
                  <a:schemeClr val="tx1"/>
                </a:solidFill>
              </a:rPr>
              <a:t>of different types of funds such as </a:t>
            </a:r>
            <a:r>
              <a:rPr lang="en-US" sz="2100" dirty="0" smtClean="0">
                <a:solidFill>
                  <a:schemeClr val="tx1"/>
                </a:solidFill>
              </a:rPr>
              <a:t>Zakah and Sadaqah.</a:t>
            </a:r>
            <a:endParaRPr lang="ms-MY" sz="23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381000" y="1524000"/>
            <a:ext cx="4040188" cy="6096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900" kern="0" dirty="0" smtClean="0">
                <a:solidFill>
                  <a:schemeClr val="bg1"/>
                </a:solidFill>
              </a:rPr>
              <a:t>AKHUWAT</a:t>
            </a:r>
            <a:endParaRPr lang="en-US" sz="2900" kern="0" dirty="0">
              <a:solidFill>
                <a:schemeClr val="bg1"/>
              </a:solidFill>
            </a:endParaRPr>
          </a:p>
        </p:txBody>
      </p:sp>
      <p:sp>
        <p:nvSpPr>
          <p:cNvPr id="11" name="Title 7"/>
          <p:cNvSpPr txBox="1">
            <a:spLocks noGrp="1"/>
          </p:cNvSpPr>
          <p:nvPr>
            <p:ph type="body" sz="quarter" idx="3"/>
          </p:nvPr>
        </p:nvSpPr>
        <p:spPr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900" kern="0" dirty="0" smtClean="0">
                <a:solidFill>
                  <a:schemeClr val="bg1"/>
                </a:solidFill>
              </a:rPr>
              <a:t>RDS</a:t>
            </a:r>
            <a:endParaRPr lang="en-US" sz="29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noProof="0" dirty="0" smtClean="0">
                <a:solidFill>
                  <a:sysClr val="window" lastClr="FFFFFF"/>
                </a:solidFill>
                <a:effectLst/>
                <a:latin typeface="Garamond"/>
              </a:rPr>
              <a:t>PROBABLE ALTERNATIVE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776855"/>
              </p:ext>
            </p:extLst>
          </p:nvPr>
        </p:nvGraphicFramePr>
        <p:xfrm>
          <a:off x="457200" y="19050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5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>
                <a:solidFill>
                  <a:sysClr val="window" lastClr="FFFFFF"/>
                </a:solidFill>
                <a:effectLst/>
                <a:latin typeface="Garamond"/>
              </a:rPr>
              <a:t>PROBABLE ALTERNATIVE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895542"/>
              </p:ext>
            </p:extLst>
          </p:nvPr>
        </p:nvGraphicFramePr>
        <p:xfrm>
          <a:off x="457200" y="19050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2800" y="3200400"/>
            <a:ext cx="259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MY" sz="1600" b="1" dirty="0" smtClean="0"/>
              <a:t>Micro-traders</a:t>
            </a:r>
          </a:p>
          <a:p>
            <a:pPr lvl="0" algn="ctr"/>
            <a:r>
              <a:rPr lang="en-MY" sz="1600" b="1" dirty="0" smtClean="0"/>
              <a:t>(Mudarabah)</a:t>
            </a:r>
            <a:endParaRPr lang="en-US" sz="1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Both the models have made strong marks in respective countries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The models have issues which can be fixed for the expansion and sustainability of the industry.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More concentration should be given on equity-based products than debt-based to reduce cost and maximize benefit.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Islamic microfinance institutions should not be aggressive in making profit as they are dealing with the poor and needy.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More non-bank Islamic finance institutions should join the Islamic microfinance market as they will be able to tap areas which the banking institutions are failing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Ultimately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Islamic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MFIs need to come out of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this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vicious cycle of perpetual poverty created by conventional microfinance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and come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closer to the main objective of microfinance i.e.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alleviation of poverty. 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CONCLUSION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0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INTRODUCTION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9530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Microfinance is, “A program that offers </a:t>
            </a:r>
            <a:r>
              <a:rPr lang="en-US" dirty="0" smtClean="0">
                <a:solidFill>
                  <a:schemeClr val="tx1"/>
                </a:solidFill>
              </a:rPr>
              <a:t>small amount of </a:t>
            </a:r>
            <a:r>
              <a:rPr lang="en-US" dirty="0">
                <a:solidFill>
                  <a:schemeClr val="tx1"/>
                </a:solidFill>
              </a:rPr>
              <a:t>loans to </a:t>
            </a:r>
            <a:r>
              <a:rPr lang="en-US" dirty="0" smtClean="0">
                <a:solidFill>
                  <a:schemeClr val="tx1"/>
                </a:solidFill>
              </a:rPr>
              <a:t>poor </a:t>
            </a:r>
            <a:r>
              <a:rPr lang="en-US" dirty="0">
                <a:solidFill>
                  <a:schemeClr val="tx1"/>
                </a:solidFill>
              </a:rPr>
              <a:t>people for self-employment projects that generate income in allowing them to take care of themselves and their </a:t>
            </a:r>
            <a:r>
              <a:rPr lang="en-US" dirty="0" smtClean="0">
                <a:solidFill>
                  <a:schemeClr val="tx1"/>
                </a:solidFill>
              </a:rPr>
              <a:t>families.”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Started in </a:t>
            </a:r>
            <a:r>
              <a:rPr lang="en-US" dirty="0">
                <a:solidFill>
                  <a:schemeClr val="tx1"/>
                </a:solidFill>
              </a:rPr>
              <a:t>Bangladesh in 1976 responding to the wide spread famine in </a:t>
            </a:r>
            <a:r>
              <a:rPr lang="en-US" dirty="0" smtClean="0">
                <a:solidFill>
                  <a:schemeClr val="tx1"/>
                </a:solidFill>
              </a:rPr>
              <a:t>1974.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Islamic microfinance is, “ Confluence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two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rapidly growing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industries: Microfinance and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Islamic finance”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Consultative Group to Assist the Poor (CGAP)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GENRAL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FEATURES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5181600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more than 300 Islamic MFIs.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Operates similar to conventional microfinance but without interest.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Operates as a business partner with clients rather than loan shark.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Total </a:t>
            </a:r>
            <a:r>
              <a:rPr lang="en-US" dirty="0">
                <a:solidFill>
                  <a:schemeClr val="tx1"/>
                </a:solidFill>
              </a:rPr>
              <a:t>assets  of </a:t>
            </a:r>
            <a:r>
              <a:rPr lang="en-US" dirty="0" smtClean="0">
                <a:solidFill>
                  <a:schemeClr val="tx1"/>
                </a:solidFill>
              </a:rPr>
              <a:t>Islamic MFIs </a:t>
            </a:r>
            <a:r>
              <a:rPr lang="en-US" dirty="0">
                <a:solidFill>
                  <a:schemeClr val="tx1"/>
                </a:solidFill>
              </a:rPr>
              <a:t>were $800 million in 2013 ,  they serve about 1.3 million clients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4267200" cy="518160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Difference between microfinance and finance schemes, is collateral.</a:t>
            </a:r>
          </a:p>
          <a:p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Various models include: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Village/rural banks: Individual loans and repaid  principal plus interest on weekly or monthly intervals.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Group financing : Individuals come together to form small groups and apply for financing. </a:t>
            </a:r>
            <a:endParaRPr lang="ms-MY" sz="21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ysClr val="window" lastClr="FFFFFF"/>
                </a:solidFill>
                <a:effectLst/>
                <a:latin typeface="Garamond"/>
                <a:ea typeface="+mn-ea"/>
                <a:cs typeface="+mn-cs"/>
              </a:rPr>
              <a:t>ISLAMIC MFI MODELS AND INSTRUMENTS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529702" y="1981200"/>
            <a:ext cx="2823098" cy="10668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Non-profit model</a:t>
            </a:r>
          </a:p>
        </p:txBody>
      </p:sp>
      <p:sp>
        <p:nvSpPr>
          <p:cNvPr id="15" name="Hexagon 14"/>
          <p:cNvSpPr/>
          <p:nvPr/>
        </p:nvSpPr>
        <p:spPr>
          <a:xfrm>
            <a:off x="5334000" y="2020529"/>
            <a:ext cx="2823098" cy="10668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Market-based model</a:t>
            </a:r>
          </a:p>
        </p:txBody>
      </p:sp>
      <p:sp>
        <p:nvSpPr>
          <p:cNvPr id="16" name="Hexagon 15"/>
          <p:cNvSpPr/>
          <p:nvPr/>
        </p:nvSpPr>
        <p:spPr>
          <a:xfrm>
            <a:off x="2646365" y="3596293"/>
            <a:ext cx="2422164" cy="808325"/>
          </a:xfrm>
          <a:prstGeom prst="hexagon">
            <a:avLst/>
          </a:prstGeom>
          <a:solidFill>
            <a:srgbClr val="27D42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Instruments used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62000" y="3087329"/>
            <a:ext cx="228600" cy="875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Hexagon 18"/>
          <p:cNvSpPr/>
          <p:nvPr/>
        </p:nvSpPr>
        <p:spPr>
          <a:xfrm>
            <a:off x="0" y="3962040"/>
            <a:ext cx="1447800" cy="435833"/>
          </a:xfrm>
          <a:prstGeom prst="hexagon">
            <a:avLst/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Zakah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558413" y="3048000"/>
            <a:ext cx="228600" cy="1494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Hexagon 20"/>
          <p:cNvSpPr/>
          <p:nvPr/>
        </p:nvSpPr>
        <p:spPr>
          <a:xfrm>
            <a:off x="723900" y="4614687"/>
            <a:ext cx="1217351" cy="435833"/>
          </a:xfrm>
          <a:prstGeom prst="hexagon">
            <a:avLst/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Waqf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362200" y="3062748"/>
            <a:ext cx="228600" cy="2118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/>
          <p:cNvSpPr/>
          <p:nvPr/>
        </p:nvSpPr>
        <p:spPr>
          <a:xfrm>
            <a:off x="1048669" y="5186516"/>
            <a:ext cx="1785164" cy="664480"/>
          </a:xfrm>
          <a:prstGeom prst="hexagon">
            <a:avLst/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bg1"/>
                </a:solidFill>
              </a:rPr>
              <a:t>Qard al Hasan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638800" y="3087329"/>
            <a:ext cx="228600" cy="715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/>
          <p:cNvSpPr/>
          <p:nvPr/>
        </p:nvSpPr>
        <p:spPr>
          <a:xfrm>
            <a:off x="5105400" y="3803036"/>
            <a:ext cx="2133600" cy="594837"/>
          </a:xfrm>
          <a:prstGeom prst="hexagon">
            <a:avLst/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Murabahah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7" name="Hexagon 26"/>
          <p:cNvSpPr/>
          <p:nvPr/>
        </p:nvSpPr>
        <p:spPr>
          <a:xfrm>
            <a:off x="5368413" y="4542126"/>
            <a:ext cx="3487642" cy="740700"/>
          </a:xfrm>
          <a:prstGeom prst="hexagon">
            <a:avLst/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Ijarah Muntahiya Bittamlik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7620000" y="3087329"/>
            <a:ext cx="228600" cy="1454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Akhuwat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</a:t>
            </a:r>
            <a:r>
              <a:rPr lang="ar-SA" dirty="0">
                <a:solidFill>
                  <a:schemeClr val="tx1"/>
                </a:solidFill>
                <a:latin typeface="+mn-lt"/>
              </a:rPr>
              <a:t>اخوت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) is derived from the word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“Mwakhwaat”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or brotherhood and has more than 300 branches located across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Pakistan since 2001.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Uses the model of Qard al Hasan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(benevolent loan)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to the poor and destitute.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Average loan size USD 144.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 Has repayment rat of 99.89% (company website).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32" y="5181600"/>
            <a:ext cx="2984268" cy="1676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500" kern="0" dirty="0" smtClean="0">
                <a:solidFill>
                  <a:sysClr val="window" lastClr="FFFFFF"/>
                </a:solidFill>
                <a:effectLst/>
                <a:latin typeface="Garamond"/>
                <a:ea typeface="+mn-ea"/>
                <a:cs typeface="+mn-cs"/>
              </a:rPr>
              <a:t>AKHUWAT</a:t>
            </a: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(</a:t>
            </a:r>
            <a:r>
              <a:rPr lang="ar-SA" sz="4800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اخوت</a:t>
            </a: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cs typeface="Courier New" pitchFamily="49" charset="0"/>
              </a:rPr>
              <a:t>)</a:t>
            </a:r>
            <a:endParaRPr kumimoji="0" lang="en-US" sz="4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455"/>
              </p:ext>
            </p:extLst>
          </p:nvPr>
        </p:nvGraphicFramePr>
        <p:xfrm>
          <a:off x="-1" y="1052736"/>
          <a:ext cx="9144000" cy="60154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  <a:gridCol w="3048000"/>
              </a:tblGrid>
              <a:tr h="22322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949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" y="1066800"/>
            <a:ext cx="305698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052736"/>
            <a:ext cx="302433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66800"/>
            <a:ext cx="305983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500"/>
            <a:ext cx="3059833" cy="19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435500"/>
            <a:ext cx="3024335" cy="193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3059832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" y="5372079"/>
            <a:ext cx="3050555" cy="1729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5"/>
            <a:ext cx="3059833" cy="172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47" y="5372078"/>
            <a:ext cx="3027921" cy="172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72078"/>
            <a:ext cx="305983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7"/>
          <p:cNvSpPr txBox="1">
            <a:spLocks/>
          </p:cNvSpPr>
          <p:nvPr/>
        </p:nvSpPr>
        <p:spPr>
          <a:xfrm>
            <a:off x="762000" y="76200"/>
            <a:ext cx="8001000" cy="914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TYPES OF ASISTANCE (PRODUCT)</a:t>
            </a:r>
            <a:endParaRPr lang="en-US" sz="3500" kern="0" dirty="0">
              <a:solidFill>
                <a:schemeClr val="bg1"/>
              </a:solidFill>
              <a:effectLst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noProof="0" dirty="0" smtClean="0">
                <a:solidFill>
                  <a:sysClr val="window" lastClr="FFFFFF"/>
                </a:solidFill>
                <a:effectLst/>
                <a:latin typeface="Garamond"/>
                <a:ea typeface="+mn-ea"/>
                <a:cs typeface="+mn-cs"/>
              </a:rPr>
              <a:t>TYPES OF ASISTANCE (PRODUCT)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8823" y="4719484"/>
            <a:ext cx="2694039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Emergency Loan</a:t>
            </a:r>
            <a:endParaRPr kumimoji="0" lang="en-US" sz="2500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61001" y="1752600"/>
            <a:ext cx="2604319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Education Loan</a:t>
            </a:r>
            <a:endParaRPr kumimoji="0" lang="en-US" sz="2500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19800" y="1752600"/>
            <a:ext cx="2514600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Health Loan</a:t>
            </a:r>
            <a:endParaRPr kumimoji="0" lang="en-US" sz="2500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6019800" y="4719484"/>
            <a:ext cx="2514600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Marriage Loan</a:t>
            </a:r>
            <a:endParaRPr kumimoji="0" lang="en-US" sz="2500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3200400" y="3195484"/>
            <a:ext cx="2519516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Housing Loan</a:t>
            </a:r>
            <a:endParaRPr kumimoji="0" lang="en-US" sz="2500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245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29702" y="152400"/>
            <a:ext cx="8001000" cy="10668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>
                <a:solidFill>
                  <a:sysClr val="window" lastClr="FFFFFF"/>
                </a:solidFill>
                <a:effectLst/>
                <a:latin typeface="Garamond"/>
              </a:rPr>
              <a:t>TYPES OF ASISTANCE (PRODUCT)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28600" y="1981200"/>
            <a:ext cx="2667000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500" dirty="0" smtClean="0">
                <a:solidFill>
                  <a:schemeClr val="bg1"/>
                </a:solidFill>
              </a:rPr>
              <a:t>Family Enterprise Loan </a:t>
            </a:r>
            <a:endParaRPr kumimoji="0" lang="en-US" sz="2500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962400" y="1610850"/>
            <a:ext cx="3886200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Comprises 91% of loan  portfolio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962400" y="2525250"/>
            <a:ext cx="3962400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Entire family must get involved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016477" y="3392129"/>
            <a:ext cx="3932904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Amount ranges from USD 98-USD 295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228600" y="4343400"/>
            <a:ext cx="2514600" cy="15240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Liberation  </a:t>
            </a:r>
            <a:r>
              <a:rPr lang="en-US" sz="2500" dirty="0" smtClean="0">
                <a:solidFill>
                  <a:schemeClr val="bg1"/>
                </a:solidFill>
              </a:rPr>
              <a:t>Loan </a:t>
            </a:r>
            <a:endParaRPr kumimoji="0" lang="en-US" sz="2500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743200" y="1981200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895600" y="2754261"/>
            <a:ext cx="101579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725992" y="3390900"/>
            <a:ext cx="123640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/>
          <p:cNvSpPr/>
          <p:nvPr/>
        </p:nvSpPr>
        <p:spPr>
          <a:xfrm>
            <a:off x="4090219" y="4456471"/>
            <a:ext cx="3932904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Rescue people from interest-bearing loan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43200" y="4598221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738284" y="5391359"/>
            <a:ext cx="1219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/>
          <p:cNvSpPr/>
          <p:nvPr/>
        </p:nvSpPr>
        <p:spPr>
          <a:xfrm>
            <a:off x="4119716" y="5361044"/>
            <a:ext cx="3932904" cy="740700"/>
          </a:xfrm>
          <a:prstGeom prst="hexagon">
            <a:avLst>
              <a:gd name="adj" fmla="val 15044"/>
              <a:gd name="vf" fmla="val 115470"/>
            </a:avLst>
          </a:prstGeom>
          <a:solidFill>
            <a:srgbClr val="8831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limit of the loan is up to USD 491.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371600"/>
          </a:xfrm>
          <a:prstGeom prst="hexagon">
            <a:avLst/>
          </a:prstGeom>
          <a:solidFill>
            <a:srgbClr val="4BACC6">
              <a:lumMod val="5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500" kern="0" dirty="0" smtClean="0">
                <a:solidFill>
                  <a:sysClr val="window" lastClr="FFFFFF"/>
                </a:solidFill>
                <a:effectLst/>
                <a:latin typeface="Garamond"/>
              </a:rPr>
              <a:t>LENDING METHODOLOGY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4041648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No discrimination on the basis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cast, gender or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religion.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Person should be below poverty line.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Should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have a reliable social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capital. 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Should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not be involved in any illegal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activities.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343400" cy="40386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Akhuwat financing pivots around mosque based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arrangement.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Checks the eligibility criteria of the people applied for loan.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Uses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collateral-free group and individual financing based on mutual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guarantees. The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borrower’s family members are requested to get involved with the loan process and two guarantors are asked to present.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Money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distributed with an administration fee of 5%.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9" name="Title 7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09600"/>
          </a:xfrm>
          <a:prstGeom prst="hexag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Eligibility</a:t>
            </a:r>
            <a:r>
              <a:rPr kumimoji="0" lang="en-US" sz="29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Criteria</a:t>
            </a: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09600"/>
          </a:xfrm>
          <a:prstGeom prst="hexag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Process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of Lending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8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1324</TotalTime>
  <Words>1050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VARIOUS ISLAMIC MICROFINANCE MODELS AND ITS EFFECTIVENESS ON POVERTY ALLEVIATION</vt:lpstr>
      <vt:lpstr>INTRODUCTION</vt:lpstr>
      <vt:lpstr>GENRAL FEATURES</vt:lpstr>
      <vt:lpstr>ISLAMIC MFI MODELS AND INSTRUMENTS</vt:lpstr>
      <vt:lpstr>AKHUWAT(اخوت)</vt:lpstr>
      <vt:lpstr>PowerPoint Presentation</vt:lpstr>
      <vt:lpstr>TYPES OF ASISTANCE (PRODUCT)</vt:lpstr>
      <vt:lpstr>TYPES OF ASISTANCE (PRODUCT)</vt:lpstr>
      <vt:lpstr>LENDING METHODOLOGY</vt:lpstr>
      <vt:lpstr>RISK MANAGEMENT</vt:lpstr>
      <vt:lpstr>RURAL DEVELOPMENT SCHEME </vt:lpstr>
      <vt:lpstr>RURAL DEVELOPMENT SCHEME (RDS)</vt:lpstr>
      <vt:lpstr>LENDING METHODOLOGY</vt:lpstr>
      <vt:lpstr>RISK MANAGEMENT</vt:lpstr>
      <vt:lpstr>ISSUES</vt:lpstr>
      <vt:lpstr>PROBABLE ALTERNATIVE</vt:lpstr>
      <vt:lpstr>PROBABLE ALTERNATIVE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VARIOUS ISLAMIC MICROFINANCE MODELS AND ITS EFFECTIVENESS ON POVERTY ALLEVIATION</dc:title>
  <dc:creator>user</dc:creator>
  <cp:lastModifiedBy>user</cp:lastModifiedBy>
  <cp:revision>36</cp:revision>
  <cp:lastPrinted>2015-05-11T23:49:41Z</cp:lastPrinted>
  <dcterms:created xsi:type="dcterms:W3CDTF">2015-05-11T11:16:30Z</dcterms:created>
  <dcterms:modified xsi:type="dcterms:W3CDTF">2015-05-15T09:11:55Z</dcterms:modified>
</cp:coreProperties>
</file>