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Oswald Light"/>
      <p:regular r:id="rId13"/>
      <p:bold r:id="rId14"/>
    </p:embeddedFont>
    <p:embeddedFont>
      <p:font typeface="Oswald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hvqCUr7n5gNcPSSCyOq8Ruo1pz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OswaldLight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swald-regular.fntdata"/><Relationship Id="rId14" Type="http://schemas.openxmlformats.org/officeDocument/2006/relationships/font" Target="fonts/OswaldLight-bold.fntdata"/><Relationship Id="rId17" Type="http://customschemas.google.com/relationships/presentationmetadata" Target="metadata"/><Relationship Id="rId16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febc9d7d53_1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febc9d7d53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2febc9d7d53_1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/>
          <p:nvPr>
            <p:ph type="ctrTitle"/>
          </p:nvPr>
        </p:nvSpPr>
        <p:spPr>
          <a:xfrm>
            <a:off x="1524000" y="1122362"/>
            <a:ext cx="7172325" cy="31522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" type="subTitle"/>
          </p:nvPr>
        </p:nvSpPr>
        <p:spPr>
          <a:xfrm>
            <a:off x="1524000" y="4920137"/>
            <a:ext cx="7172325" cy="1122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 Light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swald Light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16"/>
          <p:cNvSpPr txBox="1"/>
          <p:nvPr>
            <p:ph idx="10" type="dt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1" type="ftr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2" type="sldNum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" name="Google Shape;22;p16"/>
          <p:cNvCxnSpPr/>
          <p:nvPr/>
        </p:nvCxnSpPr>
        <p:spPr>
          <a:xfrm>
            <a:off x="1638300" y="4596637"/>
            <a:ext cx="971155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/>
          <p:nvPr>
            <p:ph type="title"/>
          </p:nvPr>
        </p:nvSpPr>
        <p:spPr>
          <a:xfrm>
            <a:off x="952500" y="914400"/>
            <a:ext cx="9962791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" type="body"/>
          </p:nvPr>
        </p:nvSpPr>
        <p:spPr>
          <a:xfrm rot="5400000">
            <a:off x="3988413" y="-749916"/>
            <a:ext cx="3890965" cy="9962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0" type="dt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1" type="ftr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2" type="sldNum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/>
          <p:nvPr>
            <p:ph type="title"/>
          </p:nvPr>
        </p:nvSpPr>
        <p:spPr>
          <a:xfrm rot="5400000">
            <a:off x="7651631" y="2625305"/>
            <a:ext cx="4917056" cy="17712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" type="body"/>
          </p:nvPr>
        </p:nvSpPr>
        <p:spPr>
          <a:xfrm rot="5400000">
            <a:off x="2484407" y="-425569"/>
            <a:ext cx="4917056" cy="7873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0" type="dt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1" type="ftr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2" type="sldNum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952500" y="2285997"/>
            <a:ext cx="10287000" cy="3890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0" type="dt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1" type="ftr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1471613" y="1355763"/>
            <a:ext cx="6972300" cy="2255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1524000" y="4921820"/>
            <a:ext cx="5524500" cy="1150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Oswald Light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swald Light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18"/>
          <p:cNvSpPr txBox="1"/>
          <p:nvPr>
            <p:ph idx="10" type="dt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1" type="ftr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2" type="sldNum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5" name="Google Shape;35;p18"/>
          <p:cNvCxnSpPr/>
          <p:nvPr/>
        </p:nvCxnSpPr>
        <p:spPr>
          <a:xfrm>
            <a:off x="1638300" y="4596637"/>
            <a:ext cx="971155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952500" y="2286002"/>
            <a:ext cx="5067300" cy="3890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6172200" y="2286001"/>
            <a:ext cx="5067300" cy="3890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0" type="dt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1" type="ftr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2" type="sldNum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/>
          <p:nvPr>
            <p:ph type="title"/>
          </p:nvPr>
        </p:nvSpPr>
        <p:spPr>
          <a:xfrm>
            <a:off x="952500" y="1004888"/>
            <a:ext cx="10287000" cy="900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" type="body"/>
          </p:nvPr>
        </p:nvSpPr>
        <p:spPr>
          <a:xfrm>
            <a:off x="952501" y="2085959"/>
            <a:ext cx="4886325" cy="590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latin typeface="Oswald"/>
                <a:ea typeface="Oswald"/>
                <a:cs typeface="Oswald"/>
                <a:sym typeface="Oswald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 Light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swald Light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0"/>
          <p:cNvSpPr txBox="1"/>
          <p:nvPr>
            <p:ph idx="2" type="body"/>
          </p:nvPr>
        </p:nvSpPr>
        <p:spPr>
          <a:xfrm>
            <a:off x="952501" y="3048001"/>
            <a:ext cx="4886325" cy="32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3" type="body"/>
          </p:nvPr>
        </p:nvSpPr>
        <p:spPr>
          <a:xfrm>
            <a:off x="6353174" y="2085959"/>
            <a:ext cx="4886325" cy="590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latin typeface="Oswald"/>
                <a:ea typeface="Oswald"/>
                <a:cs typeface="Oswald"/>
                <a:sym typeface="Oswald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 Light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swald Light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0"/>
          <p:cNvSpPr txBox="1"/>
          <p:nvPr>
            <p:ph idx="4" type="body"/>
          </p:nvPr>
        </p:nvSpPr>
        <p:spPr>
          <a:xfrm>
            <a:off x="6353174" y="3048000"/>
            <a:ext cx="4886325" cy="32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0" type="dt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1" type="ftr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2" type="sldNum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" name="Google Shape;52;p20"/>
          <p:cNvCxnSpPr/>
          <p:nvPr/>
        </p:nvCxnSpPr>
        <p:spPr>
          <a:xfrm>
            <a:off x="1052513" y="2876817"/>
            <a:ext cx="971155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" name="Google Shape;53;p20"/>
          <p:cNvCxnSpPr/>
          <p:nvPr/>
        </p:nvCxnSpPr>
        <p:spPr>
          <a:xfrm>
            <a:off x="6435725" y="2876817"/>
            <a:ext cx="971155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1524000" y="914400"/>
            <a:ext cx="97155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0" type="dt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1" type="ftr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2" type="sldNum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/>
          <p:nvPr>
            <p:ph idx="10" type="dt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1" type="ftr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2" type="sldNum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/>
          <p:nvPr>
            <p:ph type="title"/>
          </p:nvPr>
        </p:nvSpPr>
        <p:spPr>
          <a:xfrm>
            <a:off x="1524000" y="1369065"/>
            <a:ext cx="3266536" cy="23129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" type="body"/>
          </p:nvPr>
        </p:nvSpPr>
        <p:spPr>
          <a:xfrm>
            <a:off x="5624423" y="987425"/>
            <a:ext cx="5615077" cy="4873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 Light"/>
              <a:buNone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swald Light"/>
              <a:buNone/>
              <a:defRPr sz="1600"/>
            </a:lvl4pPr>
            <a:lvl5pPr indent="-3302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23"/>
          <p:cNvSpPr txBox="1"/>
          <p:nvPr>
            <p:ph idx="2" type="body"/>
          </p:nvPr>
        </p:nvSpPr>
        <p:spPr>
          <a:xfrm>
            <a:off x="1524000" y="3947801"/>
            <a:ext cx="3266536" cy="2382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 Light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swald Light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23"/>
          <p:cNvSpPr txBox="1"/>
          <p:nvPr>
            <p:ph idx="10" type="dt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3"/>
          <p:cNvSpPr txBox="1"/>
          <p:nvPr>
            <p:ph idx="11" type="ftr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3"/>
          <p:cNvSpPr txBox="1"/>
          <p:nvPr>
            <p:ph idx="12" type="sldNum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4"/>
          <p:cNvSpPr txBox="1"/>
          <p:nvPr>
            <p:ph type="title"/>
          </p:nvPr>
        </p:nvSpPr>
        <p:spPr>
          <a:xfrm>
            <a:off x="1523999" y="1385457"/>
            <a:ext cx="3312543" cy="23042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/>
          <p:nvPr>
            <p:ph idx="2" type="pic"/>
          </p:nvPr>
        </p:nvSpPr>
        <p:spPr>
          <a:xfrm>
            <a:off x="5624423" y="957263"/>
            <a:ext cx="5372189" cy="49625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4"/>
          <p:cNvSpPr txBox="1"/>
          <p:nvPr>
            <p:ph idx="1" type="body"/>
          </p:nvPr>
        </p:nvSpPr>
        <p:spPr>
          <a:xfrm>
            <a:off x="1524000" y="3958315"/>
            <a:ext cx="3312542" cy="1961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 Light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swald Light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24"/>
          <p:cNvSpPr txBox="1"/>
          <p:nvPr>
            <p:ph idx="10" type="dt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1" type="ftr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2" type="sldNum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0">
                <a:srgbClr val="4ADFA2">
                  <a:alpha val="0"/>
                </a:srgbClr>
              </a:gs>
              <a:gs pos="14000">
                <a:srgbClr val="4ADFA2">
                  <a:alpha val="0"/>
                </a:srgbClr>
              </a:gs>
              <a:gs pos="100000">
                <a:srgbClr val="4ADFA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1" name="Google Shape;11;p15"/>
          <p:cNvSpPr txBox="1"/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b="1" i="0" sz="2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5"/>
          <p:cNvSpPr txBox="1"/>
          <p:nvPr>
            <p:ph idx="1" type="body"/>
          </p:nvPr>
        </p:nvSpPr>
        <p:spPr>
          <a:xfrm>
            <a:off x="952500" y="2285997"/>
            <a:ext cx="10287000" cy="3890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swald Light"/>
              <a:buNone/>
              <a:defRPr b="1" i="0" sz="16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-3175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 Light"/>
              <a:buNone/>
              <a:defRPr b="1" i="0" sz="12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0" type="dt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1" type="ftr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/>
        </p:txBody>
      </p:sp>
      <p:sp>
        <p:nvSpPr>
          <p:cNvPr id="15" name="Google Shape;15;p15"/>
          <p:cNvSpPr txBox="1"/>
          <p:nvPr>
            <p:ph idx="12" type="sldNum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descr="Person with laptop and notebook" id="94" name="Google Shape;94;p1"/>
          <p:cNvPicPr preferRelativeResize="0"/>
          <p:nvPr/>
        </p:nvPicPr>
        <p:blipFill rotWithShape="1">
          <a:blip r:embed="rId3">
            <a:alphaModFix amt="85000"/>
          </a:blip>
          <a:srcRect b="7875" l="0" r="0" t="7875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3917342" y="1250342"/>
            <a:ext cx="4357316" cy="4357316"/>
          </a:xfrm>
          <a:custGeom>
            <a:rect b="b" l="l" r="r" t="t"/>
            <a:pathLst>
              <a:path extrusionOk="0" h="4357316" w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gradFill>
            <a:gsLst>
              <a:gs pos="0">
                <a:srgbClr val="4ADFA2">
                  <a:alpha val="20000"/>
                </a:srgbClr>
              </a:gs>
              <a:gs pos="70000">
                <a:srgbClr val="4ADFA2"/>
              </a:gs>
              <a:gs pos="100000">
                <a:srgbClr val="4ADFA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96" name="Google Shape;96;p1"/>
          <p:cNvSpPr txBox="1"/>
          <p:nvPr>
            <p:ph type="ctrTitle"/>
          </p:nvPr>
        </p:nvSpPr>
        <p:spPr>
          <a:xfrm>
            <a:off x="4328161" y="2211978"/>
            <a:ext cx="3535679" cy="14257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</a:pPr>
            <a:r>
              <a:rPr lang="en-US"/>
              <a:t>PILOT WORKSHOP</a:t>
            </a:r>
            <a:endParaRPr/>
          </a:p>
        </p:txBody>
      </p:sp>
      <p:sp>
        <p:nvSpPr>
          <p:cNvPr id="97" name="Google Shape;97;p1"/>
          <p:cNvSpPr txBox="1"/>
          <p:nvPr>
            <p:ph idx="1" type="subTitle"/>
          </p:nvPr>
        </p:nvSpPr>
        <p:spPr>
          <a:xfrm>
            <a:off x="4572000" y="4249360"/>
            <a:ext cx="3048000" cy="877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21/ October/2024</a:t>
            </a:r>
            <a:endParaRPr/>
          </a:p>
        </p:txBody>
      </p:sp>
      <p:cxnSp>
        <p:nvCxnSpPr>
          <p:cNvPr id="98" name="Google Shape;98;p1"/>
          <p:cNvCxnSpPr/>
          <p:nvPr/>
        </p:nvCxnSpPr>
        <p:spPr>
          <a:xfrm>
            <a:off x="5610423" y="3954687"/>
            <a:ext cx="971155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" name="Google Shape;99;p1"/>
          <p:cNvSpPr txBox="1"/>
          <p:nvPr/>
        </p:nvSpPr>
        <p:spPr>
          <a:xfrm>
            <a:off x="408790" y="5212809"/>
            <a:ext cx="11381591" cy="1423659"/>
          </a:xfrm>
          <a:prstGeom prst="rect">
            <a:avLst/>
          </a:prstGeom>
          <a:solidFill>
            <a:srgbClr val="197E9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F2F2F2"/>
                </a:solidFill>
                <a:latin typeface="Oswald Light"/>
                <a:ea typeface="Oswald Light"/>
                <a:cs typeface="Oswald Light"/>
                <a:sym typeface="Oswald Light"/>
              </a:rPr>
              <a:t>	Promoting a Culture of Academic Integrity in Online Assessments through the Development of 	Instructional Tools: Perspective from a Multidisciplinary School,”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F2F2F2"/>
                </a:solidFill>
                <a:latin typeface="Oswald Light"/>
                <a:ea typeface="Oswald Light"/>
                <a:cs typeface="Oswald Light"/>
                <a:sym typeface="Oswald Light"/>
              </a:rPr>
              <a:t>	- A SATLE (Strategic Alignment of Teaching and Learning Enhancement) funded project.</a:t>
            </a:r>
            <a:endParaRPr b="1" i="1" sz="2000" u="none" cap="none" strike="noStrike">
              <a:solidFill>
                <a:srgbClr val="F2F2F2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descr="A logo of a university&#10;&#10;Description automatically generated" id="100" name="Google Shape;10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902" y="87852"/>
            <a:ext cx="1627486" cy="2377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hand holding a plant&#10;&#10;Description automatically generated" id="101" name="Google Shape;10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77614" y="176085"/>
            <a:ext cx="3134050" cy="176029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>
            <p:ph idx="12" type="sldNum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gradFill>
            <a:gsLst>
              <a:gs pos="0">
                <a:srgbClr val="4ADFA2">
                  <a:alpha val="0"/>
                </a:srgbClr>
              </a:gs>
              <a:gs pos="20000">
                <a:srgbClr val="4ADFA2">
                  <a:alpha val="0"/>
                </a:srgbClr>
              </a:gs>
              <a:gs pos="90000">
                <a:srgbClr val="4ADFA2"/>
              </a:gs>
              <a:gs pos="100000">
                <a:srgbClr val="4ADFA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09" name="Google Shape;109;p2"/>
          <p:cNvSpPr txBox="1"/>
          <p:nvPr>
            <p:ph type="title"/>
          </p:nvPr>
        </p:nvSpPr>
        <p:spPr>
          <a:xfrm>
            <a:off x="1226023" y="0"/>
            <a:ext cx="3643951" cy="3026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swald"/>
              <a:buNone/>
            </a:pPr>
            <a:r>
              <a:rPr lang="en-US" sz="5400"/>
              <a:t>INDEX</a:t>
            </a:r>
            <a:endParaRPr sz="1800"/>
          </a:p>
        </p:txBody>
      </p:sp>
      <p:grpSp>
        <p:nvGrpSpPr>
          <p:cNvPr id="110" name="Google Shape;110;p2"/>
          <p:cNvGrpSpPr/>
          <p:nvPr/>
        </p:nvGrpSpPr>
        <p:grpSpPr>
          <a:xfrm>
            <a:off x="6626711" y="500780"/>
            <a:ext cx="4980900" cy="5937001"/>
            <a:chOff x="0" y="70474"/>
            <a:chExt cx="4980900" cy="5937001"/>
          </a:xfrm>
        </p:grpSpPr>
        <p:sp>
          <p:nvSpPr>
            <p:cNvPr id="111" name="Google Shape;111;p2"/>
            <p:cNvSpPr/>
            <p:nvPr/>
          </p:nvSpPr>
          <p:spPr>
            <a:xfrm>
              <a:off x="0" y="70474"/>
              <a:ext cx="4980900" cy="5802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28329" y="98803"/>
              <a:ext cx="4924200" cy="5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Oswald Light"/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Introduction</a:t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0" y="740074"/>
              <a:ext cx="4980900" cy="580200"/>
            </a:xfrm>
            <a:prstGeom prst="roundRect">
              <a:avLst>
                <a:gd fmla="val 16667" name="adj"/>
              </a:avLst>
            </a:prstGeom>
            <a:solidFill>
              <a:srgbClr val="79A4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28329" y="768403"/>
              <a:ext cx="4924200" cy="5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Oswald Light"/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Defining academic integrity</a:t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0" y="1409674"/>
              <a:ext cx="4980900" cy="580200"/>
            </a:xfrm>
            <a:prstGeom prst="roundRect">
              <a:avLst>
                <a:gd fmla="val 16667" name="adj"/>
              </a:avLst>
            </a:prstGeom>
            <a:solidFill>
              <a:srgbClr val="53A5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0" y="2079274"/>
              <a:ext cx="4980900" cy="580200"/>
            </a:xfrm>
            <a:prstGeom prst="roundRect">
              <a:avLst>
                <a:gd fmla="val 16667" name="adj"/>
              </a:avLst>
            </a:prstGeom>
            <a:solidFill>
              <a:srgbClr val="2AA6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28329" y="2107603"/>
              <a:ext cx="4924200" cy="5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Oswald Light"/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0" y="2748874"/>
              <a:ext cx="4980900" cy="580200"/>
            </a:xfrm>
            <a:prstGeom prst="roundRect">
              <a:avLst>
                <a:gd fmla="val 16667" name="adj"/>
              </a:avLst>
            </a:prstGeom>
            <a:solidFill>
              <a:srgbClr val="01A7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28329" y="2777203"/>
              <a:ext cx="4924200" cy="5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Oswald Light"/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Purpose of workshop</a:t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0" y="3418475"/>
              <a:ext cx="4980900" cy="580200"/>
            </a:xfrm>
            <a:prstGeom prst="roundRect">
              <a:avLst>
                <a:gd fmla="val 16667" name="adj"/>
              </a:avLst>
            </a:prstGeom>
            <a:solidFill>
              <a:srgbClr val="00A92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28329" y="3446804"/>
              <a:ext cx="4924200" cy="5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Oswald Light"/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Agenda of workshop</a:t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0" y="4088075"/>
              <a:ext cx="4980900" cy="580200"/>
            </a:xfrm>
            <a:prstGeom prst="roundRect">
              <a:avLst>
                <a:gd fmla="val 16667" name="adj"/>
              </a:avLst>
            </a:prstGeom>
            <a:solidFill>
              <a:srgbClr val="00AA4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28329" y="4116404"/>
              <a:ext cx="4924200" cy="5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Oswald Light"/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Zoom discussion</a:t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0" y="4757675"/>
              <a:ext cx="4980900" cy="580200"/>
            </a:xfrm>
            <a:prstGeom prst="roundRect">
              <a:avLst>
                <a:gd fmla="val 16667" name="adj"/>
              </a:avLst>
            </a:prstGeom>
            <a:solidFill>
              <a:srgbClr val="00AB7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 txBox="1"/>
            <p:nvPr/>
          </p:nvSpPr>
          <p:spPr>
            <a:xfrm>
              <a:off x="28329" y="4786004"/>
              <a:ext cx="4924200" cy="5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Oswald Light"/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0" y="5427275"/>
              <a:ext cx="4980900" cy="580200"/>
            </a:xfrm>
            <a:prstGeom prst="roundRect">
              <a:avLst>
                <a:gd fmla="val 16667" name="adj"/>
              </a:avLst>
            </a:prstGeom>
            <a:solidFill>
              <a:srgbClr val="00ADA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 txBox="1"/>
            <p:nvPr/>
          </p:nvSpPr>
          <p:spPr>
            <a:xfrm>
              <a:off x="28329" y="5455604"/>
              <a:ext cx="4924200" cy="5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Oswald Light"/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A black and white image of a graduation cap and rolled up diploma&#10;&#10;Description automatically generated" id="128" name="Google Shape;12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023" y="2539740"/>
            <a:ext cx="3487341" cy="349642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"/>
          <p:cNvSpPr txBox="1"/>
          <p:nvPr>
            <p:ph idx="12" type="sldNum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B432C">
                <a:alpha val="0"/>
              </a:srgbClr>
            </a:gs>
            <a:gs pos="100000">
              <a:srgbClr val="0B432C">
                <a:alpha val="0"/>
              </a:srgbClr>
            </a:gs>
          </a:gsLst>
          <a:lin ang="16200000" scaled="0"/>
        </a:gra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>
            <p:ph type="title"/>
          </p:nvPr>
        </p:nvSpPr>
        <p:spPr>
          <a:xfrm>
            <a:off x="952500" y="110602"/>
            <a:ext cx="10287000" cy="1147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6442"/>
              </a:buClr>
              <a:buSzPts val="3600"/>
              <a:buFont typeface="Oswald"/>
              <a:buNone/>
            </a:pPr>
            <a:r>
              <a:rPr lang="en-US" sz="3600">
                <a:solidFill>
                  <a:srgbClr val="116442"/>
                </a:solidFill>
              </a:rPr>
              <a:t>INTRODUCTION</a:t>
            </a:r>
            <a:endParaRPr/>
          </a:p>
        </p:txBody>
      </p:sp>
      <p:sp>
        <p:nvSpPr>
          <p:cNvPr id="135" name="Google Shape;135;p3"/>
          <p:cNvSpPr txBox="1"/>
          <p:nvPr/>
        </p:nvSpPr>
        <p:spPr>
          <a:xfrm>
            <a:off x="1750358" y="1714045"/>
            <a:ext cx="8910470" cy="846275"/>
          </a:xfrm>
          <a:prstGeom prst="rect">
            <a:avLst/>
          </a:prstGeom>
          <a:solidFill>
            <a:srgbClr val="D1F5FE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Oswald Light"/>
                <a:ea typeface="Oswald Light"/>
                <a:cs typeface="Oswald Light"/>
                <a:sym typeface="Oswald Light"/>
              </a:rPr>
              <a:t>ACADEMIC INTEGRITY IN </a:t>
            </a:r>
            <a:r>
              <a:rPr b="1" i="0" lang="en-US" sz="24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UNSUPERVISED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Oswald Light"/>
                <a:ea typeface="Oswald Light"/>
                <a:cs typeface="Oswald Light"/>
                <a:sym typeface="Oswald Light"/>
              </a:rPr>
              <a:t>ASSESSMENT</a:t>
            </a:r>
            <a:endParaRPr b="0" i="0" sz="2400" u="none" cap="none" strike="noStrike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36" name="Google Shape;136;p3"/>
          <p:cNvSpPr txBox="1"/>
          <p:nvPr>
            <p:ph idx="1" type="body"/>
          </p:nvPr>
        </p:nvSpPr>
        <p:spPr>
          <a:xfrm>
            <a:off x="5809129" y="3016001"/>
            <a:ext cx="5873675" cy="3654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Academic Integrity is about being honest and working </a:t>
            </a:r>
            <a:r>
              <a:rPr b="1" lang="en-US" sz="2000"/>
              <a:t>independently</a:t>
            </a:r>
            <a:r>
              <a:rPr b="1" lang="en-US" sz="2000"/>
              <a:t> in your studies. 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Students, researchers, and staff achieve academic integrity through sound academic writing, avoiding plagiarism, and use of appropriate referencing and citation. </a:t>
            </a:r>
            <a:endParaRPr/>
          </a:p>
        </p:txBody>
      </p:sp>
      <p:sp>
        <p:nvSpPr>
          <p:cNvPr id="137" name="Google Shape;137;p3"/>
          <p:cNvSpPr txBox="1"/>
          <p:nvPr/>
        </p:nvSpPr>
        <p:spPr>
          <a:xfrm>
            <a:off x="252806" y="6363141"/>
            <a:ext cx="30928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(2024, p.1, student code of conduct)</a:t>
            </a:r>
            <a:endParaRPr/>
          </a:p>
        </p:txBody>
      </p:sp>
      <p:pic>
        <p:nvPicPr>
          <p:cNvPr descr="A group of people sitting at tables in a library&#10;&#10;Description automatically generated" id="138" name="Google Shape;13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528" y="2846888"/>
            <a:ext cx="4620864" cy="308057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"/>
          <p:cNvSpPr txBox="1"/>
          <p:nvPr>
            <p:ph idx="12" type="sldNum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/>
          <p:nvPr>
            <p:ph type="title"/>
          </p:nvPr>
        </p:nvSpPr>
        <p:spPr>
          <a:xfrm>
            <a:off x="952500" y="101021"/>
            <a:ext cx="10287000" cy="1147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6442"/>
              </a:buClr>
              <a:buSzPts val="3600"/>
              <a:buFont typeface="Oswald"/>
              <a:buNone/>
            </a:pPr>
            <a:r>
              <a:rPr lang="en-US" sz="3600">
                <a:solidFill>
                  <a:srgbClr val="116442"/>
                </a:solidFill>
              </a:rPr>
              <a:t>DEFINING ACADEMIC INTEGRITY</a:t>
            </a:r>
            <a:endParaRPr/>
          </a:p>
        </p:txBody>
      </p:sp>
      <p:sp>
        <p:nvSpPr>
          <p:cNvPr id="145" name="Google Shape;145;p4"/>
          <p:cNvSpPr txBox="1"/>
          <p:nvPr>
            <p:ph idx="1" type="body"/>
          </p:nvPr>
        </p:nvSpPr>
        <p:spPr>
          <a:xfrm>
            <a:off x="593464" y="1419472"/>
            <a:ext cx="11005072" cy="975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/>
              <a:t>Academic Integrity can be defined as the implementation of six key values throughout your education </a:t>
            </a:r>
            <a:r>
              <a:rPr b="1" lang="en-US" sz="2400">
                <a:solidFill>
                  <a:srgbClr val="AF0230"/>
                </a:solidFill>
              </a:rPr>
              <a:t>(independent of the type of assessment)</a:t>
            </a:r>
            <a:endParaRPr/>
          </a:p>
        </p:txBody>
      </p:sp>
      <p:pic>
        <p:nvPicPr>
          <p:cNvPr descr="A blue hand holding a heart&#10;&#10;Description automatically generated" id="146" name="Google Shape;14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00" y="2908321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magnifying glass with a check mark&#10;&#10;Description automatically generated" id="147" name="Google Shape;14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7828" y="4515419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balance scale&#10;&#10;Description automatically generated" id="148" name="Google Shape;14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34356" y="2908321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graduation cap and diploma&#10;&#10;Description automatically generated" id="149" name="Google Shape;14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52646" y="4515419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rawing of a light bulb and some symbols&#10;&#10;Description automatically generated" id="150" name="Google Shape;150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70936" y="2891395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climbing a ladder with a trophy&#10;&#10;Description automatically generated" id="151" name="Google Shape;151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189226" y="4515419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4"/>
          <p:cNvSpPr/>
          <p:nvPr/>
        </p:nvSpPr>
        <p:spPr>
          <a:xfrm>
            <a:off x="150607" y="4764652"/>
            <a:ext cx="1815693" cy="562432"/>
          </a:xfrm>
          <a:prstGeom prst="roundRect">
            <a:avLst>
              <a:gd fmla="val 16667" name="adj"/>
            </a:avLst>
          </a:prstGeom>
          <a:solidFill>
            <a:srgbClr val="9DE1F0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Honesty</a:t>
            </a:r>
            <a:endParaRPr b="1"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2124243" y="4057426"/>
            <a:ext cx="1815693" cy="562432"/>
          </a:xfrm>
          <a:prstGeom prst="roundRect">
            <a:avLst>
              <a:gd fmla="val 16667" name="adj"/>
            </a:avLst>
          </a:prstGeom>
          <a:solidFill>
            <a:srgbClr val="71A33F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Trust</a:t>
            </a:r>
            <a:endParaRPr b="1" sz="18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4169890" y="4764652"/>
            <a:ext cx="1815693" cy="562432"/>
          </a:xfrm>
          <a:prstGeom prst="roundRect">
            <a:avLst>
              <a:gd fmla="val 16667" name="adj"/>
            </a:avLst>
          </a:prstGeom>
          <a:solidFill>
            <a:srgbClr val="8F5F8F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Fairness</a:t>
            </a:r>
            <a:endParaRPr b="1" sz="18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6134408" y="4057426"/>
            <a:ext cx="1815693" cy="562432"/>
          </a:xfrm>
          <a:prstGeom prst="roundRect">
            <a:avLst>
              <a:gd fmla="val 16667" name="adj"/>
            </a:avLst>
          </a:prstGeom>
          <a:solidFill>
            <a:srgbClr val="FFFEB9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Respect</a:t>
            </a:r>
            <a:endParaRPr b="1"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8225660" y="4747434"/>
            <a:ext cx="1815693" cy="562432"/>
          </a:xfrm>
          <a:prstGeom prst="roundRect">
            <a:avLst>
              <a:gd fmla="val 16667" name="adj"/>
            </a:avLst>
          </a:prstGeom>
          <a:solidFill>
            <a:srgbClr val="D8D8D8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Responsibility</a:t>
            </a:r>
            <a:endParaRPr b="1" sz="14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10223809" y="4057426"/>
            <a:ext cx="1815693" cy="562432"/>
          </a:xfrm>
          <a:prstGeom prst="roundRect">
            <a:avLst>
              <a:gd fmla="val 16667" name="adj"/>
            </a:avLst>
          </a:prstGeom>
          <a:solidFill>
            <a:srgbClr val="0087EC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Courage</a:t>
            </a:r>
            <a:endParaRPr b="1" sz="18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58" name="Google Shape;158;p4"/>
          <p:cNvSpPr txBox="1"/>
          <p:nvPr>
            <p:ph idx="12" type="sldNum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febc9d7d53_1_1"/>
          <p:cNvSpPr txBox="1"/>
          <p:nvPr>
            <p:ph idx="12" type="sldNum"/>
          </p:nvPr>
        </p:nvSpPr>
        <p:spPr>
          <a:xfrm>
            <a:off x="11539542" y="3246437"/>
            <a:ext cx="53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5" name="Google Shape;165;g2febc9d7d53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"/>
            <a:ext cx="609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febc9d7d53_1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9851" y="164575"/>
            <a:ext cx="5528000" cy="580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febc9d7d53_1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029425"/>
            <a:ext cx="6175850" cy="37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febc9d7d53_1_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42700" y="6134575"/>
            <a:ext cx="4749300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/>
          <p:nvPr>
            <p:ph idx="1" type="body"/>
          </p:nvPr>
        </p:nvSpPr>
        <p:spPr>
          <a:xfrm>
            <a:off x="2183802" y="1387737"/>
            <a:ext cx="9821732" cy="5034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1" lang="en-US"/>
              <a:t> Share your thoughts on academic integrity</a:t>
            </a:r>
            <a:r>
              <a:rPr lang="en-US"/>
              <a:t>: We want to know what students think they need to     enhance academic integrity in unsupervised assessments.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❑"/>
            </a:pPr>
            <a:r>
              <a:rPr b="1" i="0" lang="en-US" sz="1800" u="none" strike="noStrike">
                <a:solidFill>
                  <a:srgbClr val="000000"/>
                </a:solidFill>
              </a:rPr>
              <a:t> Discuss real-life situations: </a:t>
            </a:r>
            <a:r>
              <a:rPr i="0" lang="en-US" sz="1800" u="none" strike="noStrike">
                <a:solidFill>
                  <a:srgbClr val="000000"/>
                </a:solidFill>
              </a:rPr>
              <a:t>Critically evaluate real-world scenarios involving potential cheating, plagiarism, citation misuse, and collusion, distinguishing between ethical breaches and acceptable practices.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sz="1800" u="none" strike="noStrike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1" lang="en-US"/>
              <a:t> Connect core values of academic integrity to real situations</a:t>
            </a:r>
            <a:r>
              <a:rPr lang="en-US"/>
              <a:t>: Recognise and relate the core values of Academic Integrity to real-world case scenarios.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1" lang="en-US"/>
              <a:t> Reflect on the importance of academic integrity</a:t>
            </a:r>
            <a:r>
              <a:rPr lang="en-US"/>
              <a:t>: Share why academic integrity matters to you and your fellow students.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1" lang="en-US"/>
              <a:t> Identify support available for students</a:t>
            </a:r>
            <a:endParaRPr/>
          </a:p>
        </p:txBody>
      </p:sp>
      <p:sp>
        <p:nvSpPr>
          <p:cNvPr id="174" name="Google Shape;174;p9"/>
          <p:cNvSpPr txBox="1"/>
          <p:nvPr>
            <p:ph type="title"/>
          </p:nvPr>
        </p:nvSpPr>
        <p:spPr>
          <a:xfrm>
            <a:off x="952500" y="0"/>
            <a:ext cx="10287000" cy="1147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6442"/>
              </a:buClr>
              <a:buSzPts val="3600"/>
              <a:buFont typeface="Oswald"/>
              <a:buNone/>
            </a:pPr>
            <a:r>
              <a:rPr lang="en-US" sz="3600">
                <a:solidFill>
                  <a:srgbClr val="116442"/>
                </a:solidFill>
              </a:rPr>
              <a:t>PURPOSE OF THIS WORKSHOP</a:t>
            </a:r>
            <a:endParaRPr/>
          </a:p>
        </p:txBody>
      </p:sp>
      <p:pic>
        <p:nvPicPr>
          <p:cNvPr descr="A cartoon of a person speaking&#10;&#10;Description automatically generated" id="175" name="Google Shape;17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0398" y="1147762"/>
            <a:ext cx="1233404" cy="1233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talking&#10;&#10;Description automatically generated" id="176" name="Google Shape;17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326" y="2338345"/>
            <a:ext cx="1233404" cy="1233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nk and blue puzzle pieces&#10;&#10;Description automatically generated" id="177" name="Google Shape;17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9094" y="3590770"/>
            <a:ext cx="1112969" cy="1112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outline of a person with a hand on his chin&#10;&#10;Description automatically generated" id="178" name="Google Shape;178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5580" y="4684718"/>
            <a:ext cx="1112970" cy="1112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light bulb over a computer&#10;&#10;Description automatically generated" id="179" name="Google Shape;179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72136" y="5630284"/>
            <a:ext cx="1011666" cy="101166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9"/>
          <p:cNvSpPr txBox="1"/>
          <p:nvPr>
            <p:ph idx="12" type="sldNum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/>
          <p:nvPr>
            <p:ph type="title"/>
          </p:nvPr>
        </p:nvSpPr>
        <p:spPr>
          <a:xfrm>
            <a:off x="952500" y="0"/>
            <a:ext cx="10287000" cy="1147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6442"/>
              </a:buClr>
              <a:buSzPts val="3600"/>
              <a:buFont typeface="Oswald"/>
              <a:buNone/>
            </a:pPr>
            <a:r>
              <a:rPr lang="en-US" sz="3600">
                <a:solidFill>
                  <a:srgbClr val="116442"/>
                </a:solidFill>
              </a:rPr>
              <a:t>AGENDA OF THIS WORKSHOP</a:t>
            </a:r>
            <a:endParaRPr/>
          </a:p>
        </p:txBody>
      </p:sp>
      <p:grpSp>
        <p:nvGrpSpPr>
          <p:cNvPr id="186" name="Google Shape;186;p10"/>
          <p:cNvGrpSpPr/>
          <p:nvPr/>
        </p:nvGrpSpPr>
        <p:grpSpPr>
          <a:xfrm>
            <a:off x="662638" y="2024422"/>
            <a:ext cx="11056772" cy="2982804"/>
            <a:chOff x="6422" y="1217931"/>
            <a:chExt cx="11056772" cy="2982804"/>
          </a:xfrm>
        </p:grpSpPr>
        <p:sp>
          <p:nvSpPr>
            <p:cNvPr id="187" name="Google Shape;187;p10"/>
            <p:cNvSpPr/>
            <p:nvPr/>
          </p:nvSpPr>
          <p:spPr>
            <a:xfrm>
              <a:off x="6422" y="1217931"/>
              <a:ext cx="1449049" cy="869429"/>
            </a:xfrm>
            <a:prstGeom prst="roundRect">
              <a:avLst>
                <a:gd fmla="val 10000" name="adj"/>
              </a:avLst>
            </a:prstGeom>
            <a:solidFill>
              <a:srgbClr val="15865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0"/>
            <p:cNvSpPr txBox="1"/>
            <p:nvPr/>
          </p:nvSpPr>
          <p:spPr>
            <a:xfrm>
              <a:off x="6422" y="1217931"/>
              <a:ext cx="1449049" cy="5796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7150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swald Light"/>
                <a:buNone/>
              </a:pPr>
              <a:r>
                <a:rPr lang="en-US" sz="1500">
                  <a:solidFill>
                    <a:schemeClr val="lt1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Breakout rooms</a:t>
              </a:r>
              <a:endParaRPr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303215" y="1797551"/>
              <a:ext cx="1449049" cy="240318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15865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0"/>
            <p:cNvSpPr txBox="1"/>
            <p:nvPr/>
          </p:nvSpPr>
          <p:spPr>
            <a:xfrm>
              <a:off x="345656" y="1839992"/>
              <a:ext cx="1364167" cy="2318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swald Light"/>
                <a:buChar char="•"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You will be divided into groups or 2/3 </a:t>
              </a:r>
              <a:endParaRPr/>
            </a:p>
          </p:txBody>
        </p:sp>
        <p:sp>
          <p:nvSpPr>
            <p:cNvPr id="191" name="Google Shape;191;p10"/>
            <p:cNvSpPr/>
            <p:nvPr/>
          </p:nvSpPr>
          <p:spPr>
            <a:xfrm>
              <a:off x="1675142" y="1327355"/>
              <a:ext cx="465701" cy="360771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9C1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0"/>
            <p:cNvSpPr txBox="1"/>
            <p:nvPr/>
          </p:nvSpPr>
          <p:spPr>
            <a:xfrm>
              <a:off x="1675142" y="1399509"/>
              <a:ext cx="357470" cy="216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swald Light"/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endParaRPr>
            </a:p>
          </p:txBody>
        </p:sp>
        <p:sp>
          <p:nvSpPr>
            <p:cNvPr id="193" name="Google Shape;193;p10"/>
            <p:cNvSpPr/>
            <p:nvPr/>
          </p:nvSpPr>
          <p:spPr>
            <a:xfrm>
              <a:off x="2334154" y="1217931"/>
              <a:ext cx="1449049" cy="869429"/>
            </a:xfrm>
            <a:prstGeom prst="roundRect">
              <a:avLst>
                <a:gd fmla="val 10000" name="adj"/>
              </a:avLst>
            </a:prstGeom>
            <a:solidFill>
              <a:srgbClr val="15865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0"/>
            <p:cNvSpPr txBox="1"/>
            <p:nvPr/>
          </p:nvSpPr>
          <p:spPr>
            <a:xfrm>
              <a:off x="2334154" y="1217931"/>
              <a:ext cx="1449049" cy="5796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7150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swald Light"/>
                <a:buNone/>
              </a:pPr>
              <a:r>
                <a:rPr lang="en-US" sz="1500">
                  <a:solidFill>
                    <a:schemeClr val="lt1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Scenarios</a:t>
              </a:r>
              <a:endParaRPr/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2630948" y="1797551"/>
              <a:ext cx="1449049" cy="240318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15865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0"/>
            <p:cNvSpPr txBox="1"/>
            <p:nvPr/>
          </p:nvSpPr>
          <p:spPr>
            <a:xfrm>
              <a:off x="2673389" y="1839992"/>
              <a:ext cx="1364167" cy="2318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swald Light"/>
                <a:buChar char="•"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You will be given one/two scenarios representing values of academic integrity</a:t>
              </a:r>
              <a:endParaRPr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4002875" y="1327355"/>
              <a:ext cx="465701" cy="360771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9C1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0"/>
            <p:cNvSpPr txBox="1"/>
            <p:nvPr/>
          </p:nvSpPr>
          <p:spPr>
            <a:xfrm>
              <a:off x="4002875" y="1399509"/>
              <a:ext cx="357470" cy="216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swald Light"/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endParaRPr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4661887" y="1217931"/>
              <a:ext cx="1449049" cy="869429"/>
            </a:xfrm>
            <a:prstGeom prst="roundRect">
              <a:avLst>
                <a:gd fmla="val 10000" name="adj"/>
              </a:avLst>
            </a:prstGeom>
            <a:solidFill>
              <a:srgbClr val="15865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0"/>
            <p:cNvSpPr txBox="1"/>
            <p:nvPr/>
          </p:nvSpPr>
          <p:spPr>
            <a:xfrm>
              <a:off x="4661887" y="1217931"/>
              <a:ext cx="1449049" cy="5796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7150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swald Light"/>
                <a:buNone/>
              </a:pPr>
              <a:r>
                <a:rPr lang="en-US" sz="1500">
                  <a:solidFill>
                    <a:schemeClr val="lt1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Discussion</a:t>
              </a:r>
              <a:endParaRPr/>
            </a:p>
          </p:txBody>
        </p:sp>
        <p:sp>
          <p:nvSpPr>
            <p:cNvPr id="201" name="Google Shape;201;p10"/>
            <p:cNvSpPr/>
            <p:nvPr/>
          </p:nvSpPr>
          <p:spPr>
            <a:xfrm>
              <a:off x="4958680" y="1797551"/>
              <a:ext cx="1449049" cy="240318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15865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0"/>
            <p:cNvSpPr txBox="1"/>
            <p:nvPr/>
          </p:nvSpPr>
          <p:spPr>
            <a:xfrm>
              <a:off x="5001121" y="1839992"/>
              <a:ext cx="1364167" cy="2318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swald Light"/>
                <a:buChar char="•"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Discuss these scenarios with your group members and one can make some handwritten notes</a:t>
              </a:r>
              <a:endParaRPr/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6330607" y="1327355"/>
              <a:ext cx="465701" cy="360771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9C1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0"/>
            <p:cNvSpPr txBox="1"/>
            <p:nvPr/>
          </p:nvSpPr>
          <p:spPr>
            <a:xfrm>
              <a:off x="6330607" y="1399509"/>
              <a:ext cx="357470" cy="216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swald Light"/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endParaRPr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6989620" y="1217931"/>
              <a:ext cx="1449049" cy="869429"/>
            </a:xfrm>
            <a:prstGeom prst="roundRect">
              <a:avLst>
                <a:gd fmla="val 10000" name="adj"/>
              </a:avLst>
            </a:prstGeom>
            <a:solidFill>
              <a:srgbClr val="15865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0"/>
            <p:cNvSpPr txBox="1"/>
            <p:nvPr/>
          </p:nvSpPr>
          <p:spPr>
            <a:xfrm>
              <a:off x="6989620" y="1217931"/>
              <a:ext cx="1449049" cy="5796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7150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swald Light"/>
                <a:buNone/>
              </a:pPr>
              <a:r>
                <a:rPr lang="en-US" sz="1500">
                  <a:solidFill>
                    <a:schemeClr val="lt1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Group discussion</a:t>
              </a:r>
              <a:endParaRPr/>
            </a:p>
          </p:txBody>
        </p:sp>
        <p:sp>
          <p:nvSpPr>
            <p:cNvPr id="207" name="Google Shape;207;p10"/>
            <p:cNvSpPr/>
            <p:nvPr/>
          </p:nvSpPr>
          <p:spPr>
            <a:xfrm>
              <a:off x="7286413" y="1797551"/>
              <a:ext cx="1449049" cy="240318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15865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0"/>
            <p:cNvSpPr txBox="1"/>
            <p:nvPr/>
          </p:nvSpPr>
          <p:spPr>
            <a:xfrm>
              <a:off x="7328854" y="1839992"/>
              <a:ext cx="1364167" cy="2318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swald Light"/>
                <a:buChar char="•"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Leave the breakout room and share the opinion/s and comment/s with all the participants</a:t>
              </a:r>
              <a:endParaRPr/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8658340" y="1327355"/>
              <a:ext cx="465701" cy="360771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9C1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0"/>
            <p:cNvSpPr txBox="1"/>
            <p:nvPr/>
          </p:nvSpPr>
          <p:spPr>
            <a:xfrm>
              <a:off x="8658340" y="1399509"/>
              <a:ext cx="357470" cy="216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swald Light"/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endParaRPr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9317352" y="1217931"/>
              <a:ext cx="1449049" cy="869429"/>
            </a:xfrm>
            <a:prstGeom prst="roundRect">
              <a:avLst>
                <a:gd fmla="val 10000" name="adj"/>
              </a:avLst>
            </a:prstGeom>
            <a:solidFill>
              <a:srgbClr val="15865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0"/>
            <p:cNvSpPr txBox="1"/>
            <p:nvPr/>
          </p:nvSpPr>
          <p:spPr>
            <a:xfrm>
              <a:off x="9317352" y="1217931"/>
              <a:ext cx="1449049" cy="5796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7150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swald Light"/>
                <a:buNone/>
              </a:pPr>
              <a:r>
                <a:rPr lang="en-US" sz="1500">
                  <a:solidFill>
                    <a:schemeClr val="lt1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Worksheet</a:t>
              </a:r>
              <a:endParaRPr/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9614145" y="1797551"/>
              <a:ext cx="1449049" cy="240318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15865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0"/>
            <p:cNvSpPr txBox="1"/>
            <p:nvPr/>
          </p:nvSpPr>
          <p:spPr>
            <a:xfrm>
              <a:off x="9656586" y="1839992"/>
              <a:ext cx="1364167" cy="2318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swald Light"/>
                <a:buChar char="•"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Finish the worksheet </a:t>
              </a:r>
              <a:endParaRPr/>
            </a:p>
          </p:txBody>
        </p:sp>
      </p:grpSp>
      <p:sp>
        <p:nvSpPr>
          <p:cNvPr id="215" name="Google Shape;215;p10"/>
          <p:cNvSpPr/>
          <p:nvPr/>
        </p:nvSpPr>
        <p:spPr>
          <a:xfrm rot="-5400000">
            <a:off x="3915513" y="2925806"/>
            <a:ext cx="258729" cy="5185186"/>
          </a:xfrm>
          <a:prstGeom prst="leftBracket">
            <a:avLst>
              <a:gd fmla="val 8333" name="adj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16" name="Google Shape;216;p10"/>
          <p:cNvSpPr/>
          <p:nvPr/>
        </p:nvSpPr>
        <p:spPr>
          <a:xfrm rot="-5400000">
            <a:off x="9773051" y="4071494"/>
            <a:ext cx="258729" cy="2893810"/>
          </a:xfrm>
          <a:prstGeom prst="leftBracket">
            <a:avLst>
              <a:gd fmla="val 8333" name="adj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3044414" y="5877525"/>
            <a:ext cx="1785770" cy="523275"/>
          </a:xfrm>
          <a:prstGeom prst="rect">
            <a:avLst/>
          </a:prstGeom>
          <a:solidFill>
            <a:srgbClr val="D1F5FE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432C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B432C"/>
                </a:solidFill>
                <a:latin typeface="Oswald Light"/>
                <a:ea typeface="Oswald Light"/>
                <a:cs typeface="Oswald Light"/>
                <a:sym typeface="Oswald Light"/>
              </a:rPr>
              <a:t>10 minutes</a:t>
            </a:r>
            <a:endParaRPr/>
          </a:p>
        </p:txBody>
      </p:sp>
      <p:sp>
        <p:nvSpPr>
          <p:cNvPr id="218" name="Google Shape;218;p10"/>
          <p:cNvSpPr txBox="1"/>
          <p:nvPr/>
        </p:nvSpPr>
        <p:spPr>
          <a:xfrm>
            <a:off x="9009530" y="5963520"/>
            <a:ext cx="1785770" cy="523275"/>
          </a:xfrm>
          <a:prstGeom prst="rect">
            <a:avLst/>
          </a:prstGeom>
          <a:solidFill>
            <a:srgbClr val="D1F5FE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432C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B432C"/>
                </a:solidFill>
                <a:latin typeface="Oswald Light"/>
                <a:ea typeface="Oswald Light"/>
                <a:cs typeface="Oswald Light"/>
                <a:sym typeface="Oswald Light"/>
              </a:rPr>
              <a:t>30 minutes</a:t>
            </a:r>
            <a:endParaRPr/>
          </a:p>
        </p:txBody>
      </p:sp>
      <p:sp>
        <p:nvSpPr>
          <p:cNvPr id="219" name="Google Shape;219;p10"/>
          <p:cNvSpPr txBox="1"/>
          <p:nvPr>
            <p:ph idx="12" type="sldNum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"/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0">
                <a:srgbClr val="4ADFA2">
                  <a:alpha val="0"/>
                </a:srgbClr>
              </a:gs>
              <a:gs pos="14000">
                <a:srgbClr val="4ADFA2">
                  <a:alpha val="0"/>
                </a:srgbClr>
              </a:gs>
              <a:gs pos="100000">
                <a:srgbClr val="4ADFA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cxnSp>
        <p:nvCxnSpPr>
          <p:cNvPr id="225" name="Google Shape;225;p11"/>
          <p:cNvCxnSpPr/>
          <p:nvPr/>
        </p:nvCxnSpPr>
        <p:spPr>
          <a:xfrm>
            <a:off x="1638300" y="4596637"/>
            <a:ext cx="971155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" name="Google Shape;226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227" name="Google Shape;227;p11"/>
          <p:cNvPicPr preferRelativeResize="0"/>
          <p:nvPr/>
        </p:nvPicPr>
        <p:blipFill rotWithShape="1">
          <a:blip r:embed="rId3">
            <a:alphaModFix amt="70000"/>
          </a:blip>
          <a:srcRect b="10" l="0" r="0" t="11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1"/>
          <p:cNvSpPr/>
          <p:nvPr/>
        </p:nvSpPr>
        <p:spPr>
          <a:xfrm>
            <a:off x="3917342" y="1250342"/>
            <a:ext cx="4357316" cy="4357316"/>
          </a:xfrm>
          <a:custGeom>
            <a:rect b="b" l="l" r="r" t="t"/>
            <a:pathLst>
              <a:path extrusionOk="0" h="4357316" w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gradFill>
            <a:gsLst>
              <a:gs pos="0">
                <a:srgbClr val="4ADFA2">
                  <a:alpha val="20000"/>
                </a:srgbClr>
              </a:gs>
              <a:gs pos="70000">
                <a:srgbClr val="4ADFA2"/>
              </a:gs>
              <a:gs pos="100000">
                <a:srgbClr val="4ADFA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29" name="Google Shape;229;p11"/>
          <p:cNvSpPr txBox="1"/>
          <p:nvPr>
            <p:ph type="title"/>
          </p:nvPr>
        </p:nvSpPr>
        <p:spPr>
          <a:xfrm>
            <a:off x="4328161" y="2211978"/>
            <a:ext cx="3535679" cy="14257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</a:pPr>
            <a:r>
              <a:rPr lang="en-US"/>
              <a:t>LET’S BEGIN</a:t>
            </a:r>
            <a:endParaRPr/>
          </a:p>
        </p:txBody>
      </p:sp>
      <p:cxnSp>
        <p:nvCxnSpPr>
          <p:cNvPr id="230" name="Google Shape;230;p11"/>
          <p:cNvCxnSpPr/>
          <p:nvPr/>
        </p:nvCxnSpPr>
        <p:spPr>
          <a:xfrm>
            <a:off x="5610423" y="3954687"/>
            <a:ext cx="971155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1" name="Google Shape;231;p11"/>
          <p:cNvSpPr txBox="1"/>
          <p:nvPr>
            <p:ph idx="12" type="sldNum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fterglowVTI">
  <a:themeElements>
    <a:clrScheme name="Custom 7">
      <a:dk1>
        <a:srgbClr val="000000"/>
      </a:dk1>
      <a:lt1>
        <a:srgbClr val="FFFFFF"/>
      </a:lt1>
      <a:dk2>
        <a:srgbClr val="0A2E36"/>
      </a:dk2>
      <a:lt2>
        <a:srgbClr val="E7E6E6"/>
      </a:lt2>
      <a:accent1>
        <a:srgbClr val="188659"/>
      </a:accent1>
      <a:accent2>
        <a:srgbClr val="A3A300"/>
      </a:accent2>
      <a:accent3>
        <a:srgbClr val="00ADA8"/>
      </a:accent3>
      <a:accent4>
        <a:srgbClr val="EA0440"/>
      </a:accent4>
      <a:accent5>
        <a:srgbClr val="92278F"/>
      </a:accent5>
      <a:accent6>
        <a:srgbClr val="E15BC1"/>
      </a:accent6>
      <a:hlink>
        <a:srgbClr val="188659"/>
      </a:hlink>
      <a:folHlink>
        <a:srgbClr val="EA04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2024-10-14T04:59:41Z</dcterms:created>
  <dc:creator>Pratiksha Nagar</dc:creator>
</cp:coreProperties>
</file>