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6"/>
  </p:notesMasterIdLst>
  <p:sldIdLst>
    <p:sldId id="263" r:id="rId2"/>
    <p:sldId id="272" r:id="rId3"/>
    <p:sldId id="571" r:id="rId4"/>
    <p:sldId id="665" r:id="rId5"/>
    <p:sldId id="720" r:id="rId6"/>
    <p:sldId id="722" r:id="rId7"/>
    <p:sldId id="721" r:id="rId8"/>
    <p:sldId id="723" r:id="rId9"/>
    <p:sldId id="724" r:id="rId10"/>
    <p:sldId id="728" r:id="rId11"/>
    <p:sldId id="729" r:id="rId12"/>
    <p:sldId id="756" r:id="rId13"/>
    <p:sldId id="730" r:id="rId14"/>
    <p:sldId id="731" r:id="rId15"/>
    <p:sldId id="732" r:id="rId16"/>
    <p:sldId id="757" r:id="rId17"/>
    <p:sldId id="733" r:id="rId18"/>
    <p:sldId id="736" r:id="rId19"/>
    <p:sldId id="735" r:id="rId20"/>
    <p:sldId id="737" r:id="rId21"/>
    <p:sldId id="738" r:id="rId22"/>
    <p:sldId id="726" r:id="rId23"/>
    <p:sldId id="758" r:id="rId24"/>
    <p:sldId id="739" r:id="rId25"/>
    <p:sldId id="759" r:id="rId26"/>
    <p:sldId id="740" r:id="rId27"/>
    <p:sldId id="760" r:id="rId28"/>
    <p:sldId id="741" r:id="rId29"/>
    <p:sldId id="742" r:id="rId30"/>
    <p:sldId id="743" r:id="rId31"/>
    <p:sldId id="744" r:id="rId32"/>
    <p:sldId id="745" r:id="rId33"/>
    <p:sldId id="746" r:id="rId34"/>
    <p:sldId id="747" r:id="rId35"/>
    <p:sldId id="761" r:id="rId36"/>
    <p:sldId id="748" r:id="rId37"/>
    <p:sldId id="750" r:id="rId38"/>
    <p:sldId id="749" r:id="rId39"/>
    <p:sldId id="755" r:id="rId40"/>
    <p:sldId id="751" r:id="rId41"/>
    <p:sldId id="752" r:id="rId42"/>
    <p:sldId id="753" r:id="rId43"/>
    <p:sldId id="599" r:id="rId44"/>
    <p:sldId id="642" r:id="rId4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55"/>
    <p:restoredTop sz="91743"/>
  </p:normalViewPr>
  <p:slideViewPr>
    <p:cSldViewPr snapToGrid="0" snapToObjects="1">
      <p:cViewPr varScale="1">
        <p:scale>
          <a:sx n="137" d="100"/>
          <a:sy n="137" d="100"/>
        </p:scale>
        <p:origin x="536" y="1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868532-E685-F64B-8718-79FEDB262DAC}" type="datetimeFigureOut">
              <a:rPr lang="en-US" smtClean="0"/>
              <a:t>10/29/21</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C980D6-82D6-9845-ABA7-02C8A080D192}" type="slidenum">
              <a:rPr lang="en-US" smtClean="0"/>
              <a:t>‹#›</a:t>
            </a:fld>
            <a:endParaRPr lang="en-US" dirty="0"/>
          </a:p>
        </p:txBody>
      </p:sp>
    </p:spTree>
    <p:extLst>
      <p:ext uri="{BB962C8B-B14F-4D97-AF65-F5344CB8AC3E}">
        <p14:creationId xmlns:p14="http://schemas.microsoft.com/office/powerpoint/2010/main" val="93582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ga-IE"/>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ga-IE"/>
              <a:t>Click to edit Master subtitle style</a:t>
            </a:r>
            <a:endParaRPr lang="en-US"/>
          </a:p>
        </p:txBody>
      </p:sp>
      <p:sp>
        <p:nvSpPr>
          <p:cNvPr id="4" name="Date Placeholder 3"/>
          <p:cNvSpPr>
            <a:spLocks noGrp="1"/>
          </p:cNvSpPr>
          <p:nvPr>
            <p:ph type="dt" sz="half" idx="10"/>
          </p:nvPr>
        </p:nvSpPr>
        <p:spPr/>
        <p:txBody>
          <a:bodyPr/>
          <a:lstStyle/>
          <a:p>
            <a:fld id="{1B4956F7-9C54-434C-85D6-B7C45A955C1E}" type="datetimeFigureOut">
              <a:rPr lang="en-US" smtClean="0"/>
              <a:t>10/29/21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D1D8ECF-D8D9-6F4A-BCF0-4C5315DAE7F2}" type="slidenum">
              <a:rPr lang="en-US" smtClean="0"/>
              <a:t>‹#›</a:t>
            </a:fld>
            <a:endParaRPr lang="en-US" dirty="0"/>
          </a:p>
        </p:txBody>
      </p:sp>
    </p:spTree>
    <p:extLst>
      <p:ext uri="{BB962C8B-B14F-4D97-AF65-F5344CB8AC3E}">
        <p14:creationId xmlns:p14="http://schemas.microsoft.com/office/powerpoint/2010/main" val="5194206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Date Placeholder 3"/>
          <p:cNvSpPr>
            <a:spLocks noGrp="1"/>
          </p:cNvSpPr>
          <p:nvPr>
            <p:ph type="dt" sz="half" idx="10"/>
          </p:nvPr>
        </p:nvSpPr>
        <p:spPr/>
        <p:txBody>
          <a:bodyPr/>
          <a:lstStyle/>
          <a:p>
            <a:fld id="{1B4956F7-9C54-434C-85D6-B7C45A955C1E}" type="datetimeFigureOut">
              <a:rPr lang="en-US" smtClean="0"/>
              <a:t>10/29/21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D1D8ECF-D8D9-6F4A-BCF0-4C5315DAE7F2}" type="slidenum">
              <a:rPr lang="en-US" smtClean="0"/>
              <a:t>‹#›</a:t>
            </a:fld>
            <a:endParaRPr lang="en-US" dirty="0"/>
          </a:p>
        </p:txBody>
      </p:sp>
    </p:spTree>
    <p:extLst>
      <p:ext uri="{BB962C8B-B14F-4D97-AF65-F5344CB8AC3E}">
        <p14:creationId xmlns:p14="http://schemas.microsoft.com/office/powerpoint/2010/main" val="9928751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ga-IE"/>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Date Placeholder 3"/>
          <p:cNvSpPr>
            <a:spLocks noGrp="1"/>
          </p:cNvSpPr>
          <p:nvPr>
            <p:ph type="dt" sz="half" idx="10"/>
          </p:nvPr>
        </p:nvSpPr>
        <p:spPr/>
        <p:txBody>
          <a:bodyPr/>
          <a:lstStyle/>
          <a:p>
            <a:fld id="{1B4956F7-9C54-434C-85D6-B7C45A955C1E}" type="datetimeFigureOut">
              <a:rPr lang="en-US" smtClean="0"/>
              <a:t>10/29/21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D1D8ECF-D8D9-6F4A-BCF0-4C5315DAE7F2}" type="slidenum">
              <a:rPr lang="en-US" smtClean="0"/>
              <a:t>‹#›</a:t>
            </a:fld>
            <a:endParaRPr lang="en-US" dirty="0"/>
          </a:p>
        </p:txBody>
      </p:sp>
    </p:spTree>
    <p:extLst>
      <p:ext uri="{BB962C8B-B14F-4D97-AF65-F5344CB8AC3E}">
        <p14:creationId xmlns:p14="http://schemas.microsoft.com/office/powerpoint/2010/main" val="1982236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US"/>
          </a:p>
        </p:txBody>
      </p:sp>
      <p:sp>
        <p:nvSpPr>
          <p:cNvPr id="3" name="Content Placeholder 2"/>
          <p:cNvSpPr>
            <a:spLocks noGrp="1"/>
          </p:cNvSpPr>
          <p:nvPr>
            <p:ph idx="1"/>
          </p:nvPr>
        </p:nvSpPr>
        <p:spPr/>
        <p:txBody>
          <a:body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Date Placeholder 3"/>
          <p:cNvSpPr>
            <a:spLocks noGrp="1"/>
          </p:cNvSpPr>
          <p:nvPr>
            <p:ph type="dt" sz="half" idx="10"/>
          </p:nvPr>
        </p:nvSpPr>
        <p:spPr/>
        <p:txBody>
          <a:bodyPr/>
          <a:lstStyle/>
          <a:p>
            <a:fld id="{1B4956F7-9C54-434C-85D6-B7C45A955C1E}" type="datetimeFigureOut">
              <a:rPr lang="en-US" smtClean="0"/>
              <a:t>10/29/21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D1D8ECF-D8D9-6F4A-BCF0-4C5315DAE7F2}" type="slidenum">
              <a:rPr lang="en-US" smtClean="0"/>
              <a:t>‹#›</a:t>
            </a:fld>
            <a:endParaRPr lang="en-US" dirty="0"/>
          </a:p>
        </p:txBody>
      </p:sp>
    </p:spTree>
    <p:extLst>
      <p:ext uri="{BB962C8B-B14F-4D97-AF65-F5344CB8AC3E}">
        <p14:creationId xmlns:p14="http://schemas.microsoft.com/office/powerpoint/2010/main" val="24709580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ga-IE"/>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ga-IE"/>
              <a:t>Click to edit Master text styles</a:t>
            </a:r>
          </a:p>
        </p:txBody>
      </p:sp>
      <p:sp>
        <p:nvSpPr>
          <p:cNvPr id="4" name="Date Placeholder 3"/>
          <p:cNvSpPr>
            <a:spLocks noGrp="1"/>
          </p:cNvSpPr>
          <p:nvPr>
            <p:ph type="dt" sz="half" idx="10"/>
          </p:nvPr>
        </p:nvSpPr>
        <p:spPr/>
        <p:txBody>
          <a:bodyPr/>
          <a:lstStyle/>
          <a:p>
            <a:fld id="{1B4956F7-9C54-434C-85D6-B7C45A955C1E}" type="datetimeFigureOut">
              <a:rPr lang="en-US" smtClean="0"/>
              <a:t>10/29/21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D1D8ECF-D8D9-6F4A-BCF0-4C5315DAE7F2}" type="slidenum">
              <a:rPr lang="en-US" smtClean="0"/>
              <a:t>‹#›</a:t>
            </a:fld>
            <a:endParaRPr lang="en-US" dirty="0"/>
          </a:p>
        </p:txBody>
      </p:sp>
    </p:spTree>
    <p:extLst>
      <p:ext uri="{BB962C8B-B14F-4D97-AF65-F5344CB8AC3E}">
        <p14:creationId xmlns:p14="http://schemas.microsoft.com/office/powerpoint/2010/main" val="1583834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5" name="Date Placeholder 4"/>
          <p:cNvSpPr>
            <a:spLocks noGrp="1"/>
          </p:cNvSpPr>
          <p:nvPr>
            <p:ph type="dt" sz="half" idx="10"/>
          </p:nvPr>
        </p:nvSpPr>
        <p:spPr/>
        <p:txBody>
          <a:bodyPr/>
          <a:lstStyle/>
          <a:p>
            <a:fld id="{1B4956F7-9C54-434C-85D6-B7C45A955C1E}" type="datetimeFigureOut">
              <a:rPr lang="en-US" smtClean="0"/>
              <a:t>10/29/21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D1D8ECF-D8D9-6F4A-BCF0-4C5315DAE7F2}" type="slidenum">
              <a:rPr lang="en-US" smtClean="0"/>
              <a:t>‹#›</a:t>
            </a:fld>
            <a:endParaRPr lang="en-US" dirty="0"/>
          </a:p>
        </p:txBody>
      </p:sp>
    </p:spTree>
    <p:extLst>
      <p:ext uri="{BB962C8B-B14F-4D97-AF65-F5344CB8AC3E}">
        <p14:creationId xmlns:p14="http://schemas.microsoft.com/office/powerpoint/2010/main" val="1730917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ga-IE"/>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ga-IE"/>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ga-IE"/>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7" name="Date Placeholder 6"/>
          <p:cNvSpPr>
            <a:spLocks noGrp="1"/>
          </p:cNvSpPr>
          <p:nvPr>
            <p:ph type="dt" sz="half" idx="10"/>
          </p:nvPr>
        </p:nvSpPr>
        <p:spPr/>
        <p:txBody>
          <a:bodyPr/>
          <a:lstStyle/>
          <a:p>
            <a:fld id="{1B4956F7-9C54-434C-85D6-B7C45A955C1E}" type="datetimeFigureOut">
              <a:rPr lang="en-US" smtClean="0"/>
              <a:t>10/29/21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D1D8ECF-D8D9-6F4A-BCF0-4C5315DAE7F2}" type="slidenum">
              <a:rPr lang="en-US" smtClean="0"/>
              <a:t>‹#›</a:t>
            </a:fld>
            <a:endParaRPr lang="en-US" dirty="0"/>
          </a:p>
        </p:txBody>
      </p:sp>
    </p:spTree>
    <p:extLst>
      <p:ext uri="{BB962C8B-B14F-4D97-AF65-F5344CB8AC3E}">
        <p14:creationId xmlns:p14="http://schemas.microsoft.com/office/powerpoint/2010/main" val="4229216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US"/>
          </a:p>
        </p:txBody>
      </p:sp>
      <p:sp>
        <p:nvSpPr>
          <p:cNvPr id="3" name="Date Placeholder 2"/>
          <p:cNvSpPr>
            <a:spLocks noGrp="1"/>
          </p:cNvSpPr>
          <p:nvPr>
            <p:ph type="dt" sz="half" idx="10"/>
          </p:nvPr>
        </p:nvSpPr>
        <p:spPr/>
        <p:txBody>
          <a:bodyPr/>
          <a:lstStyle/>
          <a:p>
            <a:fld id="{1B4956F7-9C54-434C-85D6-B7C45A955C1E}" type="datetimeFigureOut">
              <a:rPr lang="en-US" smtClean="0"/>
              <a:t>10/29/21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D1D8ECF-D8D9-6F4A-BCF0-4C5315DAE7F2}" type="slidenum">
              <a:rPr lang="en-US" smtClean="0"/>
              <a:t>‹#›</a:t>
            </a:fld>
            <a:endParaRPr lang="en-US" dirty="0"/>
          </a:p>
        </p:txBody>
      </p:sp>
    </p:spTree>
    <p:extLst>
      <p:ext uri="{BB962C8B-B14F-4D97-AF65-F5344CB8AC3E}">
        <p14:creationId xmlns:p14="http://schemas.microsoft.com/office/powerpoint/2010/main" val="4630879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4956F7-9C54-434C-85D6-B7C45A955C1E}" type="datetimeFigureOut">
              <a:rPr lang="en-US" smtClean="0"/>
              <a:t>10/29/21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D1D8ECF-D8D9-6F4A-BCF0-4C5315DAE7F2}" type="slidenum">
              <a:rPr lang="en-US" smtClean="0"/>
              <a:t>‹#›</a:t>
            </a:fld>
            <a:endParaRPr lang="en-US" dirty="0"/>
          </a:p>
        </p:txBody>
      </p:sp>
    </p:spTree>
    <p:extLst>
      <p:ext uri="{BB962C8B-B14F-4D97-AF65-F5344CB8AC3E}">
        <p14:creationId xmlns:p14="http://schemas.microsoft.com/office/powerpoint/2010/main" val="11133868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ga-IE"/>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ga-IE"/>
              <a:t>Click to edit Master text styles</a:t>
            </a:r>
          </a:p>
        </p:txBody>
      </p:sp>
      <p:sp>
        <p:nvSpPr>
          <p:cNvPr id="5" name="Date Placeholder 4"/>
          <p:cNvSpPr>
            <a:spLocks noGrp="1"/>
          </p:cNvSpPr>
          <p:nvPr>
            <p:ph type="dt" sz="half" idx="10"/>
          </p:nvPr>
        </p:nvSpPr>
        <p:spPr/>
        <p:txBody>
          <a:bodyPr/>
          <a:lstStyle/>
          <a:p>
            <a:fld id="{1B4956F7-9C54-434C-85D6-B7C45A955C1E}" type="datetimeFigureOut">
              <a:rPr lang="en-US" smtClean="0"/>
              <a:t>10/29/21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D1D8ECF-D8D9-6F4A-BCF0-4C5315DAE7F2}" type="slidenum">
              <a:rPr lang="en-US" smtClean="0"/>
              <a:t>‹#›</a:t>
            </a:fld>
            <a:endParaRPr lang="en-US" dirty="0"/>
          </a:p>
        </p:txBody>
      </p:sp>
    </p:spTree>
    <p:extLst>
      <p:ext uri="{BB962C8B-B14F-4D97-AF65-F5344CB8AC3E}">
        <p14:creationId xmlns:p14="http://schemas.microsoft.com/office/powerpoint/2010/main" val="14078753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ga-IE"/>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ga-IE"/>
              <a:t>Click to edit Master text styles</a:t>
            </a:r>
          </a:p>
        </p:txBody>
      </p:sp>
      <p:sp>
        <p:nvSpPr>
          <p:cNvPr id="5" name="Date Placeholder 4"/>
          <p:cNvSpPr>
            <a:spLocks noGrp="1"/>
          </p:cNvSpPr>
          <p:nvPr>
            <p:ph type="dt" sz="half" idx="10"/>
          </p:nvPr>
        </p:nvSpPr>
        <p:spPr/>
        <p:txBody>
          <a:bodyPr/>
          <a:lstStyle/>
          <a:p>
            <a:fld id="{1B4956F7-9C54-434C-85D6-B7C45A955C1E}" type="datetimeFigureOut">
              <a:rPr lang="en-US" smtClean="0"/>
              <a:t>10/29/21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D1D8ECF-D8D9-6F4A-BCF0-4C5315DAE7F2}" type="slidenum">
              <a:rPr lang="en-US" smtClean="0"/>
              <a:t>‹#›</a:t>
            </a:fld>
            <a:endParaRPr lang="en-US" dirty="0"/>
          </a:p>
        </p:txBody>
      </p:sp>
    </p:spTree>
    <p:extLst>
      <p:ext uri="{BB962C8B-B14F-4D97-AF65-F5344CB8AC3E}">
        <p14:creationId xmlns:p14="http://schemas.microsoft.com/office/powerpoint/2010/main" val="40676496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ga-IE"/>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4956F7-9C54-434C-85D6-B7C45A955C1E}" type="datetimeFigureOut">
              <a:rPr lang="en-US" smtClean="0"/>
              <a:t>10/29/21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1D8ECF-D8D9-6F4A-BCF0-4C5315DAE7F2}" type="slidenum">
              <a:rPr lang="en-US" smtClean="0"/>
              <a:t>‹#›</a:t>
            </a:fld>
            <a:endParaRPr lang="en-US" dirty="0"/>
          </a:p>
        </p:txBody>
      </p:sp>
    </p:spTree>
    <p:extLst>
      <p:ext uri="{BB962C8B-B14F-4D97-AF65-F5344CB8AC3E}">
        <p14:creationId xmlns:p14="http://schemas.microsoft.com/office/powerpoint/2010/main" val="30550892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dx.doi.org/10.1037/a0017286" TargetMode="External"/><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hyperlink" Target="http://dx.doi.org/10.1027/1614-0001/a000028"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94C59-728F-5243-A316-EBBF8458C8DC}"/>
              </a:ext>
            </a:extLst>
          </p:cNvPr>
          <p:cNvSpPr>
            <a:spLocks noGrp="1"/>
          </p:cNvSpPr>
          <p:nvPr>
            <p:ph type="title"/>
          </p:nvPr>
        </p:nvSpPr>
        <p:spPr>
          <a:xfrm>
            <a:off x="-3" y="274581"/>
            <a:ext cx="9144001" cy="1826714"/>
          </a:xfrm>
        </p:spPr>
        <p:txBody>
          <a:bodyPr>
            <a:noAutofit/>
          </a:bodyPr>
          <a:lstStyle/>
          <a:p>
            <a:r>
              <a:rPr lang="en-GB" b="1" dirty="0">
                <a:solidFill>
                  <a:srgbClr val="0070C0"/>
                </a:solidFill>
                <a:latin typeface="Helvetica" pitchFamily="2" charset="0"/>
                <a:ea typeface="Verdana" panose="020B0604030504040204" pitchFamily="34" charset="0"/>
                <a:cs typeface="Verdana" panose="020B0604030504040204" pitchFamily="34" charset="0"/>
              </a:rPr>
              <a:t>CHAPTER 5. </a:t>
            </a:r>
            <a:br>
              <a:rPr lang="en-GB" b="1" dirty="0">
                <a:solidFill>
                  <a:srgbClr val="0070C0"/>
                </a:solidFill>
                <a:latin typeface="Helvetica" pitchFamily="2" charset="0"/>
                <a:ea typeface="Verdana" panose="020B0604030504040204" pitchFamily="34" charset="0"/>
                <a:cs typeface="Verdana" panose="020B0604030504040204" pitchFamily="34" charset="0"/>
              </a:rPr>
            </a:br>
            <a:r>
              <a:rPr lang="en-GB" b="1" dirty="0">
                <a:solidFill>
                  <a:srgbClr val="0070C0"/>
                </a:solidFill>
                <a:latin typeface="Helvetica" pitchFamily="2" charset="0"/>
                <a:ea typeface="Verdana" panose="020B0604030504040204" pitchFamily="34" charset="0"/>
                <a:cs typeface="Verdana" panose="020B0604030504040204" pitchFamily="34" charset="0"/>
              </a:rPr>
              <a:t>EMOTIONAL INTELLIGENCE</a:t>
            </a:r>
            <a:endParaRPr lang="en-US" dirty="0"/>
          </a:p>
        </p:txBody>
      </p:sp>
      <p:pic>
        <p:nvPicPr>
          <p:cNvPr id="4" name="Picture 3">
            <a:extLst>
              <a:ext uri="{FF2B5EF4-FFF2-40B4-BE49-F238E27FC236}">
                <a16:creationId xmlns:a16="http://schemas.microsoft.com/office/drawing/2014/main" id="{123BE0C4-3D73-FF48-8729-D6A613C2C7BF}"/>
              </a:ext>
            </a:extLst>
          </p:cNvPr>
          <p:cNvPicPr>
            <a:picLocks noChangeAspect="1"/>
          </p:cNvPicPr>
          <p:nvPr/>
        </p:nvPicPr>
        <p:blipFill>
          <a:blip r:embed="rId2"/>
          <a:stretch>
            <a:fillRect/>
          </a:stretch>
        </p:blipFill>
        <p:spPr>
          <a:xfrm>
            <a:off x="3046933" y="2271164"/>
            <a:ext cx="3050131" cy="4312255"/>
          </a:xfrm>
          <a:prstGeom prst="rect">
            <a:avLst/>
          </a:prstGeom>
        </p:spPr>
      </p:pic>
    </p:spTree>
    <p:extLst>
      <p:ext uri="{BB962C8B-B14F-4D97-AF65-F5344CB8AC3E}">
        <p14:creationId xmlns:p14="http://schemas.microsoft.com/office/powerpoint/2010/main" val="8237620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B2B3DFA-BD28-0F4E-A277-8A014C42123F}"/>
              </a:ext>
            </a:extLst>
          </p:cNvPr>
          <p:cNvSpPr txBox="1"/>
          <p:nvPr/>
        </p:nvSpPr>
        <p:spPr>
          <a:xfrm>
            <a:off x="1542447" y="221051"/>
            <a:ext cx="6059105" cy="400110"/>
          </a:xfrm>
          <a:prstGeom prst="rect">
            <a:avLst/>
          </a:prstGeom>
          <a:noFill/>
        </p:spPr>
        <p:txBody>
          <a:bodyPr wrap="square" rtlCol="0">
            <a:spAutoFit/>
          </a:bodyPr>
          <a:lstStyle/>
          <a:p>
            <a:pPr algn="ctr"/>
            <a:r>
              <a:rPr lang="en-GB" sz="2000" b="1" dirty="0">
                <a:solidFill>
                  <a:srgbClr val="0070C0"/>
                </a:solidFill>
                <a:latin typeface="Helvetica" pitchFamily="2" charset="0"/>
              </a:rPr>
              <a:t>ABILITY &amp; TRAIT EMOTIONAL INTELLIGENCE</a:t>
            </a:r>
            <a:endParaRPr lang="en-IE" sz="2000" dirty="0">
              <a:solidFill>
                <a:srgbClr val="0070C0"/>
              </a:solidFill>
              <a:latin typeface="Helvetica" pitchFamily="2" charset="0"/>
            </a:endParaRPr>
          </a:p>
        </p:txBody>
      </p:sp>
      <p:graphicFrame>
        <p:nvGraphicFramePr>
          <p:cNvPr id="4" name="Table 5">
            <a:extLst>
              <a:ext uri="{FF2B5EF4-FFF2-40B4-BE49-F238E27FC236}">
                <a16:creationId xmlns:a16="http://schemas.microsoft.com/office/drawing/2014/main" id="{4172F0D1-7A77-3D40-8B81-3D5E89A553D3}"/>
              </a:ext>
            </a:extLst>
          </p:cNvPr>
          <p:cNvGraphicFramePr>
            <a:graphicFrameLocks noGrp="1"/>
          </p:cNvGraphicFramePr>
          <p:nvPr>
            <p:extLst>
              <p:ext uri="{D42A27DB-BD31-4B8C-83A1-F6EECF244321}">
                <p14:modId xmlns:p14="http://schemas.microsoft.com/office/powerpoint/2010/main" val="2677834308"/>
              </p:ext>
            </p:extLst>
          </p:nvPr>
        </p:nvGraphicFramePr>
        <p:xfrm>
          <a:off x="168442" y="702643"/>
          <a:ext cx="8807116" cy="5734251"/>
        </p:xfrm>
        <a:graphic>
          <a:graphicData uri="http://schemas.openxmlformats.org/drawingml/2006/table">
            <a:tbl>
              <a:tblPr firstRow="1" bandRow="1">
                <a:tableStyleId>{5C22544A-7EE6-4342-B048-85BDC9FD1C3A}</a:tableStyleId>
              </a:tblPr>
              <a:tblGrid>
                <a:gridCol w="4403558">
                  <a:extLst>
                    <a:ext uri="{9D8B030D-6E8A-4147-A177-3AD203B41FA5}">
                      <a16:colId xmlns:a16="http://schemas.microsoft.com/office/drawing/2014/main" val="2883353639"/>
                    </a:ext>
                  </a:extLst>
                </a:gridCol>
                <a:gridCol w="4403558">
                  <a:extLst>
                    <a:ext uri="{9D8B030D-6E8A-4147-A177-3AD203B41FA5}">
                      <a16:colId xmlns:a16="http://schemas.microsoft.com/office/drawing/2014/main" val="3325882588"/>
                    </a:ext>
                  </a:extLst>
                </a:gridCol>
              </a:tblGrid>
              <a:tr h="385011">
                <a:tc>
                  <a:txBody>
                    <a:bodyPr/>
                    <a:lstStyle/>
                    <a:p>
                      <a:pPr algn="ctr"/>
                      <a:r>
                        <a:rPr lang="en-US" sz="1600" dirty="0">
                          <a:latin typeface="Helvetica" pitchFamily="2" charset="0"/>
                        </a:rPr>
                        <a:t>ABILITY EI</a:t>
                      </a:r>
                    </a:p>
                  </a:txBody>
                  <a:tcPr/>
                </a:tc>
                <a:tc>
                  <a:txBody>
                    <a:bodyPr/>
                    <a:lstStyle/>
                    <a:p>
                      <a:pPr algn="ctr"/>
                      <a:r>
                        <a:rPr lang="en-US" sz="1600" dirty="0">
                          <a:latin typeface="Helvetica" pitchFamily="2" charset="0"/>
                        </a:rPr>
                        <a:t> TRAIT EI</a:t>
                      </a:r>
                    </a:p>
                  </a:txBody>
                  <a:tcPr/>
                </a:tc>
                <a:extLst>
                  <a:ext uri="{0D108BD9-81ED-4DB2-BD59-A6C34878D82A}">
                    <a16:rowId xmlns:a16="http://schemas.microsoft.com/office/drawing/2014/main" val="238200158"/>
                  </a:ext>
                </a:extLst>
              </a:tr>
              <a:tr h="370840">
                <a:tc>
                  <a:txBody>
                    <a:bodyPr/>
                    <a:lstStyle/>
                    <a:p>
                      <a:r>
                        <a:rPr lang="en-GB" sz="1500" dirty="0">
                          <a:solidFill>
                            <a:srgbClr val="002060"/>
                          </a:solidFill>
                          <a:latin typeface="Helvetica" pitchFamily="2" charset="0"/>
                        </a:rPr>
                        <a:t>Assessed with maximum performance tests</a:t>
                      </a:r>
                    </a:p>
                    <a:p>
                      <a:r>
                        <a:rPr lang="en-GB" sz="1500" dirty="0">
                          <a:solidFill>
                            <a:srgbClr val="002060"/>
                          </a:solidFill>
                          <a:latin typeface="Helvetica" pitchFamily="2" charset="0"/>
                        </a:rPr>
                        <a:t>(Complex tasks requiring skilled responses)</a:t>
                      </a:r>
                      <a:endParaRPr lang="en-US" sz="1500" dirty="0">
                        <a:solidFill>
                          <a:srgbClr val="002060"/>
                        </a:solidFill>
                        <a:latin typeface="Helvetica" pitchFamily="2" charset="0"/>
                      </a:endParaRPr>
                    </a:p>
                  </a:txBody>
                  <a:tcPr/>
                </a:tc>
                <a:tc>
                  <a:txBody>
                    <a:bodyPr/>
                    <a:lstStyle/>
                    <a:p>
                      <a:r>
                        <a:rPr lang="en-GB" sz="1500" dirty="0">
                          <a:solidFill>
                            <a:srgbClr val="002060"/>
                          </a:solidFill>
                          <a:latin typeface="Helvetica" pitchFamily="2" charset="0"/>
                        </a:rPr>
                        <a:t>Assessed with typical performance tests </a:t>
                      </a:r>
                    </a:p>
                    <a:p>
                      <a:r>
                        <a:rPr lang="en-GB" sz="1500" dirty="0">
                          <a:solidFill>
                            <a:srgbClr val="002060"/>
                          </a:solidFill>
                          <a:latin typeface="Helvetica" pitchFamily="2" charset="0"/>
                        </a:rPr>
                        <a:t>(Self-report or observer-rated questionnaires, filled out by colleagues, parents, or teachers)</a:t>
                      </a:r>
                    </a:p>
                    <a:p>
                      <a:endParaRPr lang="en-US" sz="1500" dirty="0">
                        <a:solidFill>
                          <a:srgbClr val="002060"/>
                        </a:solidFill>
                        <a:latin typeface="Helvetica" pitchFamily="2" charset="0"/>
                      </a:endParaRPr>
                    </a:p>
                  </a:txBody>
                  <a:tcPr/>
                </a:tc>
                <a:extLst>
                  <a:ext uri="{0D108BD9-81ED-4DB2-BD59-A6C34878D82A}">
                    <a16:rowId xmlns:a16="http://schemas.microsoft.com/office/drawing/2014/main" val="3029787830"/>
                  </a:ext>
                </a:extLst>
              </a:tr>
              <a:tr h="370840">
                <a:tc>
                  <a:txBody>
                    <a:bodyPr/>
                    <a:lstStyle/>
                    <a:p>
                      <a:r>
                        <a:rPr lang="en-US" sz="1500" dirty="0">
                          <a:solidFill>
                            <a:srgbClr val="002060"/>
                          </a:solidFill>
                          <a:latin typeface="Helvetica" pitchFamily="2" charset="0"/>
                        </a:rPr>
                        <a:t>Items have right or wrong answers and indicate the upper limit of EI</a:t>
                      </a:r>
                    </a:p>
                  </a:txBody>
                  <a:tcPr/>
                </a:tc>
                <a:tc>
                  <a:txBody>
                    <a:bodyPr/>
                    <a:lstStyle/>
                    <a:p>
                      <a:r>
                        <a:rPr lang="en-US" sz="1500" dirty="0">
                          <a:solidFill>
                            <a:srgbClr val="002060"/>
                          </a:solidFill>
                          <a:latin typeface="Helvetica" pitchFamily="2" charset="0"/>
                        </a:rPr>
                        <a:t>Items allow informant to rate the extent to which items describe typical EI</a:t>
                      </a:r>
                    </a:p>
                    <a:p>
                      <a:endParaRPr lang="en-US" sz="1500" dirty="0">
                        <a:solidFill>
                          <a:srgbClr val="002060"/>
                        </a:solidFill>
                        <a:latin typeface="Helvetica" pitchFamily="2" charset="0"/>
                      </a:endParaRPr>
                    </a:p>
                  </a:txBody>
                  <a:tcPr/>
                </a:tc>
                <a:extLst>
                  <a:ext uri="{0D108BD9-81ED-4DB2-BD59-A6C34878D82A}">
                    <a16:rowId xmlns:a16="http://schemas.microsoft.com/office/drawing/2014/main" val="2451075871"/>
                  </a:ext>
                </a:extLst>
              </a:tr>
              <a:tr h="370840">
                <a:tc>
                  <a:txBody>
                    <a:bodyPr/>
                    <a:lstStyle/>
                    <a:p>
                      <a:r>
                        <a:rPr lang="en-US" sz="1500" dirty="0">
                          <a:solidFill>
                            <a:srgbClr val="002060"/>
                          </a:solidFill>
                          <a:latin typeface="Helvetica" pitchFamily="2" charset="0"/>
                        </a:rPr>
                        <a:t>Ability EI tests are like traditional IQ tests</a:t>
                      </a:r>
                    </a:p>
                  </a:txBody>
                  <a:tcPr/>
                </a:tc>
                <a:tc>
                  <a:txBody>
                    <a:bodyPr/>
                    <a:lstStyle/>
                    <a:p>
                      <a:r>
                        <a:rPr lang="en-US" sz="1500" dirty="0">
                          <a:solidFill>
                            <a:srgbClr val="002060"/>
                          </a:solidFill>
                          <a:latin typeface="Helvetica" pitchFamily="2" charset="0"/>
                        </a:rPr>
                        <a:t>Trait EI tests are like personality tests</a:t>
                      </a:r>
                    </a:p>
                    <a:p>
                      <a:endParaRPr lang="en-US" sz="1500" dirty="0">
                        <a:solidFill>
                          <a:srgbClr val="002060"/>
                        </a:solidFill>
                        <a:latin typeface="Helvetica" pitchFamily="2" charset="0"/>
                      </a:endParaRPr>
                    </a:p>
                  </a:txBody>
                  <a:tcPr/>
                </a:tc>
                <a:extLst>
                  <a:ext uri="{0D108BD9-81ED-4DB2-BD59-A6C34878D82A}">
                    <a16:rowId xmlns:a16="http://schemas.microsoft.com/office/drawing/2014/main" val="2728805186"/>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500" dirty="0">
                          <a:solidFill>
                            <a:srgbClr val="002060"/>
                          </a:solidFill>
                          <a:latin typeface="Helvetica" pitchFamily="2" charset="0"/>
                        </a:rPr>
                        <a:t>Research on ability EI investigates how people process and use emotional information</a:t>
                      </a:r>
                    </a:p>
                    <a:p>
                      <a:endParaRPr lang="en-US" sz="1500" dirty="0">
                        <a:solidFill>
                          <a:srgbClr val="002060"/>
                        </a:solidFill>
                        <a:latin typeface="Helvetica" pitchFamily="2"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500" dirty="0">
                          <a:solidFill>
                            <a:srgbClr val="002060"/>
                          </a:solidFill>
                          <a:latin typeface="Helvetica" pitchFamily="2" charset="0"/>
                        </a:rPr>
                        <a:t>Research on Trait EI investigates how to assess and enhance EI in schools and work organizations, and to select emotionally intelligent individuals for key organizational positions</a:t>
                      </a:r>
                      <a:r>
                        <a:rPr lang="en-IE" sz="1500" dirty="0">
                          <a:solidFill>
                            <a:srgbClr val="002060"/>
                          </a:solidFill>
                          <a:latin typeface="Helvetica" pitchFamily="2" charset="0"/>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500" dirty="0">
                        <a:solidFill>
                          <a:srgbClr val="002060"/>
                        </a:solidFill>
                        <a:latin typeface="Helvetica" pitchFamily="2" charset="0"/>
                      </a:endParaRPr>
                    </a:p>
                  </a:txBody>
                  <a:tcPr/>
                </a:tc>
                <a:extLst>
                  <a:ext uri="{0D108BD9-81ED-4DB2-BD59-A6C34878D82A}">
                    <a16:rowId xmlns:a16="http://schemas.microsoft.com/office/drawing/2014/main" val="2022189036"/>
                  </a:ext>
                </a:extLst>
              </a:tr>
              <a:tr h="370840">
                <a:tc>
                  <a:txBody>
                    <a:bodyPr/>
                    <a:lstStyle/>
                    <a:p>
                      <a:r>
                        <a:rPr lang="en-US" sz="1500" dirty="0">
                          <a:solidFill>
                            <a:srgbClr val="002060"/>
                          </a:solidFill>
                          <a:latin typeface="Helvetica" pitchFamily="2" charset="0"/>
                        </a:rPr>
                        <a:t>Basic psychology</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500" dirty="0">
                          <a:solidFill>
                            <a:srgbClr val="002060"/>
                          </a:solidFill>
                          <a:latin typeface="Helvetica" pitchFamily="2" charset="0"/>
                        </a:rPr>
                        <a:t>Applied psychology</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500" dirty="0">
                        <a:solidFill>
                          <a:srgbClr val="002060"/>
                        </a:solidFill>
                        <a:latin typeface="Helvetica" pitchFamily="2" charset="0"/>
                      </a:endParaRPr>
                    </a:p>
                  </a:txBody>
                  <a:tcPr/>
                </a:tc>
                <a:extLst>
                  <a:ext uri="{0D108BD9-81ED-4DB2-BD59-A6C34878D82A}">
                    <a16:rowId xmlns:a16="http://schemas.microsoft.com/office/drawing/2014/main" val="3333756242"/>
                  </a:ext>
                </a:extLst>
              </a:tr>
              <a:tr h="370840">
                <a:tc>
                  <a:txBody>
                    <a:bodyPr/>
                    <a:lstStyle/>
                    <a:p>
                      <a:endParaRPr lang="en-US" sz="1500" dirty="0">
                        <a:solidFill>
                          <a:srgbClr val="002060"/>
                        </a:solidFill>
                        <a:latin typeface="Helvetica" pitchFamily="2"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500" dirty="0">
                          <a:solidFill>
                            <a:srgbClr val="002060"/>
                          </a:solidFill>
                          <a:latin typeface="Helvetica" pitchFamily="2" charset="0"/>
                        </a:rPr>
                        <a:t>Trait EI tests are also referred to as mixed-model frameworks, since the traits evaluated are a combination of personal attributes such as optimism, and skills such as emotional problem-solving</a:t>
                      </a:r>
                      <a:endParaRPr lang="en-US" sz="1500" dirty="0">
                        <a:solidFill>
                          <a:srgbClr val="002060"/>
                        </a:solidFill>
                        <a:latin typeface="Helvetica" pitchFamily="2" charset="0"/>
                      </a:endParaRPr>
                    </a:p>
                  </a:txBody>
                  <a:tcPr/>
                </a:tc>
                <a:extLst>
                  <a:ext uri="{0D108BD9-81ED-4DB2-BD59-A6C34878D82A}">
                    <a16:rowId xmlns:a16="http://schemas.microsoft.com/office/drawing/2014/main" val="1806837657"/>
                  </a:ext>
                </a:extLst>
              </a:tr>
            </a:tbl>
          </a:graphicData>
        </a:graphic>
      </p:graphicFrame>
    </p:spTree>
    <p:extLst>
      <p:ext uri="{BB962C8B-B14F-4D97-AF65-F5344CB8AC3E}">
        <p14:creationId xmlns:p14="http://schemas.microsoft.com/office/powerpoint/2010/main" val="11470099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B2B3DFA-BD28-0F4E-A277-8A014C42123F}"/>
              </a:ext>
            </a:extLst>
          </p:cNvPr>
          <p:cNvSpPr txBox="1"/>
          <p:nvPr/>
        </p:nvSpPr>
        <p:spPr>
          <a:xfrm>
            <a:off x="1105701" y="71795"/>
            <a:ext cx="7076977" cy="707886"/>
          </a:xfrm>
          <a:prstGeom prst="rect">
            <a:avLst/>
          </a:prstGeom>
          <a:noFill/>
        </p:spPr>
        <p:txBody>
          <a:bodyPr wrap="square" rtlCol="0">
            <a:spAutoFit/>
          </a:bodyPr>
          <a:lstStyle/>
          <a:p>
            <a:pPr algn="ctr"/>
            <a:r>
              <a:rPr lang="en-GB" sz="2000" b="1" dirty="0">
                <a:solidFill>
                  <a:srgbClr val="0070C0"/>
                </a:solidFill>
                <a:latin typeface="Helvetica" pitchFamily="2" charset="0"/>
              </a:rPr>
              <a:t>STRENGTHS &amp; WEAKNESSES OF ABILITY &amp; TRAIT EMOTIONAL INTELLIGENCE MEASURES &amp; MODELS</a:t>
            </a:r>
            <a:endParaRPr lang="en-IE" sz="2000" dirty="0">
              <a:solidFill>
                <a:srgbClr val="0070C0"/>
              </a:solidFill>
              <a:latin typeface="Helvetica" pitchFamily="2" charset="0"/>
            </a:endParaRPr>
          </a:p>
        </p:txBody>
      </p:sp>
      <p:graphicFrame>
        <p:nvGraphicFramePr>
          <p:cNvPr id="4" name="Table 5">
            <a:extLst>
              <a:ext uri="{FF2B5EF4-FFF2-40B4-BE49-F238E27FC236}">
                <a16:creationId xmlns:a16="http://schemas.microsoft.com/office/drawing/2014/main" id="{4172F0D1-7A77-3D40-8B81-3D5E89A553D3}"/>
              </a:ext>
            </a:extLst>
          </p:cNvPr>
          <p:cNvGraphicFramePr>
            <a:graphicFrameLocks noGrp="1"/>
          </p:cNvGraphicFramePr>
          <p:nvPr>
            <p:extLst>
              <p:ext uri="{D42A27DB-BD31-4B8C-83A1-F6EECF244321}">
                <p14:modId xmlns:p14="http://schemas.microsoft.com/office/powerpoint/2010/main" val="4213063496"/>
              </p:ext>
            </p:extLst>
          </p:nvPr>
        </p:nvGraphicFramePr>
        <p:xfrm>
          <a:off x="245444" y="875969"/>
          <a:ext cx="8797490" cy="5627571"/>
        </p:xfrm>
        <a:graphic>
          <a:graphicData uri="http://schemas.openxmlformats.org/drawingml/2006/table">
            <a:tbl>
              <a:tblPr firstRow="1" bandRow="1">
                <a:tableStyleId>{5C22544A-7EE6-4342-B048-85BDC9FD1C3A}</a:tableStyleId>
              </a:tblPr>
              <a:tblGrid>
                <a:gridCol w="4393932">
                  <a:extLst>
                    <a:ext uri="{9D8B030D-6E8A-4147-A177-3AD203B41FA5}">
                      <a16:colId xmlns:a16="http://schemas.microsoft.com/office/drawing/2014/main" val="2883353639"/>
                    </a:ext>
                  </a:extLst>
                </a:gridCol>
                <a:gridCol w="4403558">
                  <a:extLst>
                    <a:ext uri="{9D8B030D-6E8A-4147-A177-3AD203B41FA5}">
                      <a16:colId xmlns:a16="http://schemas.microsoft.com/office/drawing/2014/main" val="3325882588"/>
                    </a:ext>
                  </a:extLst>
                </a:gridCol>
              </a:tblGrid>
              <a:tr h="385011">
                <a:tc>
                  <a:txBody>
                    <a:bodyPr/>
                    <a:lstStyle/>
                    <a:p>
                      <a:pPr algn="ctr"/>
                      <a:r>
                        <a:rPr lang="en-US" sz="1600" dirty="0">
                          <a:latin typeface="Helvetica" pitchFamily="2" charset="0"/>
                        </a:rPr>
                        <a:t>ABILITY EI</a:t>
                      </a:r>
                    </a:p>
                  </a:txBody>
                  <a:tcPr/>
                </a:tc>
                <a:tc>
                  <a:txBody>
                    <a:bodyPr/>
                    <a:lstStyle/>
                    <a:p>
                      <a:pPr algn="ctr"/>
                      <a:r>
                        <a:rPr lang="en-US" sz="1600" dirty="0">
                          <a:latin typeface="Helvetica" pitchFamily="2" charset="0"/>
                        </a:rPr>
                        <a:t>TRAIT EI</a:t>
                      </a:r>
                    </a:p>
                  </a:txBody>
                  <a:tcPr/>
                </a:tc>
                <a:extLst>
                  <a:ext uri="{0D108BD9-81ED-4DB2-BD59-A6C34878D82A}">
                    <a16:rowId xmlns:a16="http://schemas.microsoft.com/office/drawing/2014/main" val="238200158"/>
                  </a:ext>
                </a:extLst>
              </a:tr>
              <a:tr h="370840">
                <a:tc>
                  <a:txBody>
                    <a:bodyPr/>
                    <a:lstStyle/>
                    <a:p>
                      <a:r>
                        <a:rPr lang="en-US" sz="1400" dirty="0">
                          <a:solidFill>
                            <a:srgbClr val="002060"/>
                          </a:solidFill>
                          <a:latin typeface="Helvetica" pitchFamily="2" charset="0"/>
                        </a:rPr>
                        <a:t>Ability EI may be incorporated in widely accepted hierarchical models of general intelligence (e.g., Cattell-Horn-Carroll model)</a:t>
                      </a:r>
                    </a:p>
                  </a:txBody>
                  <a:tcPr/>
                </a:tc>
                <a:tc>
                  <a:txBody>
                    <a:bodyPr/>
                    <a:lstStyle/>
                    <a:p>
                      <a:r>
                        <a:rPr lang="en-US" sz="1400" dirty="0">
                          <a:solidFill>
                            <a:srgbClr val="002060"/>
                          </a:solidFill>
                          <a:latin typeface="Helvetica" pitchFamily="2" charset="0"/>
                        </a:rPr>
                        <a:t>Trait EI measures add very little to what established personality tests measure and predict, and so trait EI will not be easily incorporated into established models of personality traits (e.g., Five Factor model of Personality)</a:t>
                      </a:r>
                    </a:p>
                    <a:p>
                      <a:r>
                        <a:rPr lang="en-US" sz="1400" dirty="0">
                          <a:solidFill>
                            <a:srgbClr val="002060"/>
                          </a:solidFill>
                          <a:latin typeface="Helvetica" pitchFamily="2" charset="0"/>
                        </a:rPr>
                        <a:t>Trait EI measures do not correlate highly with IQ and so will not be be easily incorporated into established models of general intelligence (e.g., Cattell-Horn-Carroll model)</a:t>
                      </a:r>
                    </a:p>
                  </a:txBody>
                  <a:tcPr/>
                </a:tc>
                <a:extLst>
                  <a:ext uri="{0D108BD9-81ED-4DB2-BD59-A6C34878D82A}">
                    <a16:rowId xmlns:a16="http://schemas.microsoft.com/office/drawing/2014/main" val="3029787830"/>
                  </a:ext>
                </a:extLst>
              </a:tr>
              <a:tr h="370840">
                <a:tc>
                  <a:txBody>
                    <a:bodyPr/>
                    <a:lstStyle/>
                    <a:p>
                      <a:r>
                        <a:rPr lang="en-US" sz="1400" dirty="0">
                          <a:solidFill>
                            <a:srgbClr val="002060"/>
                          </a:solidFill>
                          <a:latin typeface="Helvetica" pitchFamily="2" charset="0"/>
                        </a:rPr>
                        <a:t>Ability EI tests have no agreed criterion for correct answers (e.g., judgments by expert panels, or answers given by majority of standardization sample)</a:t>
                      </a:r>
                    </a:p>
                  </a:txBody>
                  <a:tcPr/>
                </a:tc>
                <a:tc>
                  <a:txBody>
                    <a:bodyPr/>
                    <a:lstStyle/>
                    <a:p>
                      <a:r>
                        <a:rPr lang="en-US" sz="1400" dirty="0">
                          <a:solidFill>
                            <a:srgbClr val="002060"/>
                          </a:solidFill>
                          <a:latin typeface="Helvetica" pitchFamily="2" charset="0"/>
                        </a:rPr>
                        <a:t>Trait EI measures are easy to score, as they are self-report or observer-rated instruments</a:t>
                      </a:r>
                    </a:p>
                  </a:txBody>
                  <a:tcPr/>
                </a:tc>
                <a:extLst>
                  <a:ext uri="{0D108BD9-81ED-4DB2-BD59-A6C34878D82A}">
                    <a16:rowId xmlns:a16="http://schemas.microsoft.com/office/drawing/2014/main" val="2451075871"/>
                  </a:ext>
                </a:extLst>
              </a:tr>
              <a:tr h="370840">
                <a:tc>
                  <a:txBody>
                    <a:bodyPr/>
                    <a:lstStyle/>
                    <a:p>
                      <a:r>
                        <a:rPr lang="en-US" sz="1400" dirty="0">
                          <a:solidFill>
                            <a:srgbClr val="002060"/>
                          </a:solidFill>
                          <a:latin typeface="Helvetica" pitchFamily="2" charset="0"/>
                        </a:rPr>
                        <a:t>Ability EI is narrowly defined and ability EI measures may fail to evaluate all aspects of EI</a:t>
                      </a:r>
                    </a:p>
                  </a:txBody>
                  <a:tcPr/>
                </a:tc>
                <a:tc>
                  <a:txBody>
                    <a:bodyPr/>
                    <a:lstStyle/>
                    <a:p>
                      <a:r>
                        <a:rPr lang="en-US" sz="1400" dirty="0">
                          <a:solidFill>
                            <a:srgbClr val="002060"/>
                          </a:solidFill>
                          <a:latin typeface="Helvetica" pitchFamily="2" charset="0"/>
                        </a:rPr>
                        <a:t>Trait EI is broadly defined and trait EI measures probably assess most aspects of the construct</a:t>
                      </a:r>
                    </a:p>
                  </a:txBody>
                  <a:tcPr/>
                </a:tc>
                <a:extLst>
                  <a:ext uri="{0D108BD9-81ED-4DB2-BD59-A6C34878D82A}">
                    <a16:rowId xmlns:a16="http://schemas.microsoft.com/office/drawing/2014/main" val="2728805186"/>
                  </a:ext>
                </a:extLst>
              </a:tr>
              <a:tr h="370840">
                <a:tc>
                  <a:txBody>
                    <a:bodyPr/>
                    <a:lstStyle/>
                    <a:p>
                      <a:r>
                        <a:rPr lang="en-US" sz="1400" dirty="0">
                          <a:solidFill>
                            <a:srgbClr val="002060"/>
                          </a:solidFill>
                          <a:latin typeface="Helvetica" pitchFamily="2" charset="0"/>
                        </a:rPr>
                        <a:t>Some ability EI tests are long, and arguably impractical to use in applied settings </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400" dirty="0">
                          <a:solidFill>
                            <a:srgbClr val="002060"/>
                          </a:solidFill>
                          <a:latin typeface="Helvetica" pitchFamily="2" charset="0"/>
                        </a:rPr>
                        <a:t>Many trait EI tests are a practical length, and easy to administer in applied settings</a:t>
                      </a:r>
                    </a:p>
                  </a:txBody>
                  <a:tcPr/>
                </a:tc>
                <a:extLst>
                  <a:ext uri="{0D108BD9-81ED-4DB2-BD59-A6C34878D82A}">
                    <a16:rowId xmlns:a16="http://schemas.microsoft.com/office/drawing/2014/main" val="2022189036"/>
                  </a:ext>
                </a:extLst>
              </a:tr>
              <a:tr h="370840">
                <a:tc>
                  <a:txBody>
                    <a:bodyPr/>
                    <a:lstStyle/>
                    <a:p>
                      <a:r>
                        <a:rPr lang="en-US" sz="1400" dirty="0">
                          <a:solidFill>
                            <a:srgbClr val="002060"/>
                          </a:solidFill>
                          <a:latin typeface="Helvetica" pitchFamily="2" charset="0"/>
                        </a:rPr>
                        <a:t>Ability EI tests lack face validity when used in organizations for staff selection &amp; development</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400" dirty="0">
                          <a:solidFill>
                            <a:srgbClr val="002060"/>
                          </a:solidFill>
                          <a:latin typeface="Helvetica" pitchFamily="2" charset="0"/>
                        </a:rPr>
                        <a:t>Trait EI tests have good face validity </a:t>
                      </a:r>
                      <a:r>
                        <a:rPr lang="en-US" sz="1400" dirty="0">
                          <a:solidFill>
                            <a:srgbClr val="002060"/>
                          </a:solidFill>
                          <a:latin typeface="Helvetica" pitchFamily="2" charset="0"/>
                        </a:rPr>
                        <a:t>when used in organizations for staff selection &amp; development</a:t>
                      </a:r>
                      <a:endParaRPr lang="en-GB" sz="1400" dirty="0">
                        <a:solidFill>
                          <a:srgbClr val="002060"/>
                        </a:solidFill>
                        <a:latin typeface="Helvetica" pitchFamily="2" charset="0"/>
                      </a:endParaRPr>
                    </a:p>
                  </a:txBody>
                  <a:tcPr/>
                </a:tc>
                <a:extLst>
                  <a:ext uri="{0D108BD9-81ED-4DB2-BD59-A6C34878D82A}">
                    <a16:rowId xmlns:a16="http://schemas.microsoft.com/office/drawing/2014/main" val="3333756242"/>
                  </a:ext>
                </a:extLst>
              </a:tr>
              <a:tr h="370840">
                <a:tc>
                  <a:txBody>
                    <a:bodyPr/>
                    <a:lstStyle/>
                    <a:p>
                      <a:r>
                        <a:rPr lang="en-US" sz="1400" dirty="0">
                          <a:solidFill>
                            <a:srgbClr val="002060"/>
                          </a:solidFill>
                          <a:latin typeface="Helvetica" pitchFamily="2" charset="0"/>
                        </a:rPr>
                        <a:t>Correlations between ability &amp; trait EI measures are low,  indicating a lack of consensus about the exact nature of EI</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solidFill>
                            <a:srgbClr val="002060"/>
                          </a:solidFill>
                          <a:latin typeface="Helvetica" pitchFamily="2" charset="0"/>
                        </a:rPr>
                        <a:t>Correlations between ability &amp; trait EI measures are low, indicating a lack of consensus about the exact nature of EI</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400" dirty="0">
                        <a:solidFill>
                          <a:srgbClr val="002060"/>
                        </a:solidFill>
                        <a:latin typeface="Helvetica" pitchFamily="2" charset="0"/>
                      </a:endParaRPr>
                    </a:p>
                  </a:txBody>
                  <a:tcPr/>
                </a:tc>
                <a:extLst>
                  <a:ext uri="{0D108BD9-81ED-4DB2-BD59-A6C34878D82A}">
                    <a16:rowId xmlns:a16="http://schemas.microsoft.com/office/drawing/2014/main" val="1806837657"/>
                  </a:ext>
                </a:extLst>
              </a:tr>
            </a:tbl>
          </a:graphicData>
        </a:graphic>
      </p:graphicFrame>
    </p:spTree>
    <p:extLst>
      <p:ext uri="{BB962C8B-B14F-4D97-AF65-F5344CB8AC3E}">
        <p14:creationId xmlns:p14="http://schemas.microsoft.com/office/powerpoint/2010/main" val="1896722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B2B3DFA-BD28-0F4E-A277-8A014C42123F}"/>
              </a:ext>
            </a:extLst>
          </p:cNvPr>
          <p:cNvSpPr txBox="1"/>
          <p:nvPr/>
        </p:nvSpPr>
        <p:spPr>
          <a:xfrm>
            <a:off x="1510496" y="2951946"/>
            <a:ext cx="6123007" cy="954107"/>
          </a:xfrm>
          <a:prstGeom prst="rect">
            <a:avLst/>
          </a:prstGeom>
          <a:noFill/>
        </p:spPr>
        <p:txBody>
          <a:bodyPr wrap="square" rtlCol="0">
            <a:spAutoFit/>
          </a:bodyPr>
          <a:lstStyle/>
          <a:p>
            <a:pPr algn="ctr"/>
            <a:r>
              <a:rPr lang="en-GB" sz="2800" b="1" dirty="0">
                <a:solidFill>
                  <a:srgbClr val="0070C0"/>
                </a:solidFill>
                <a:latin typeface="Helvetica" pitchFamily="2" charset="0"/>
              </a:rPr>
              <a:t>DEVELOPMENT OF </a:t>
            </a:r>
          </a:p>
          <a:p>
            <a:pPr algn="ctr"/>
            <a:r>
              <a:rPr lang="en-GB" sz="2800" b="1" dirty="0">
                <a:solidFill>
                  <a:srgbClr val="0070C0"/>
                </a:solidFill>
                <a:latin typeface="Helvetica" pitchFamily="2" charset="0"/>
              </a:rPr>
              <a:t>EMOTIONAL INTELLIGENCE</a:t>
            </a:r>
            <a:endParaRPr lang="en-IE" sz="2800" dirty="0">
              <a:solidFill>
                <a:srgbClr val="0070C0"/>
              </a:solidFill>
              <a:latin typeface="Helvetica" pitchFamily="2" charset="0"/>
            </a:endParaRPr>
          </a:p>
        </p:txBody>
      </p:sp>
    </p:spTree>
    <p:extLst>
      <p:ext uri="{BB962C8B-B14F-4D97-AF65-F5344CB8AC3E}">
        <p14:creationId xmlns:p14="http://schemas.microsoft.com/office/powerpoint/2010/main" val="2335420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B2B3DFA-BD28-0F4E-A277-8A014C42123F}"/>
              </a:ext>
            </a:extLst>
          </p:cNvPr>
          <p:cNvSpPr txBox="1"/>
          <p:nvPr/>
        </p:nvSpPr>
        <p:spPr>
          <a:xfrm>
            <a:off x="1" y="181957"/>
            <a:ext cx="9144000" cy="400110"/>
          </a:xfrm>
          <a:prstGeom prst="rect">
            <a:avLst/>
          </a:prstGeom>
          <a:noFill/>
        </p:spPr>
        <p:txBody>
          <a:bodyPr wrap="square" rtlCol="0">
            <a:spAutoFit/>
          </a:bodyPr>
          <a:lstStyle/>
          <a:p>
            <a:pPr algn="ctr"/>
            <a:r>
              <a:rPr lang="en-GB" sz="2000" b="1" dirty="0">
                <a:solidFill>
                  <a:srgbClr val="0070C0"/>
                </a:solidFill>
                <a:latin typeface="Helvetica" pitchFamily="2" charset="0"/>
              </a:rPr>
              <a:t>INVESTMENT MODEL OF EMOTIONAL INTELLIGENCE DEVELOPMENT</a:t>
            </a:r>
            <a:endParaRPr lang="en-IE" sz="2000" dirty="0">
              <a:solidFill>
                <a:srgbClr val="0070C0"/>
              </a:solidFill>
              <a:latin typeface="Helvetica" pitchFamily="2" charset="0"/>
            </a:endParaRPr>
          </a:p>
        </p:txBody>
      </p:sp>
      <p:sp>
        <p:nvSpPr>
          <p:cNvPr id="3" name="TextBox 2">
            <a:extLst>
              <a:ext uri="{FF2B5EF4-FFF2-40B4-BE49-F238E27FC236}">
                <a16:creationId xmlns:a16="http://schemas.microsoft.com/office/drawing/2014/main" id="{0610B61B-3D5F-5C43-ACB9-F94D508D01D5}"/>
              </a:ext>
            </a:extLst>
          </p:cNvPr>
          <p:cNvSpPr txBox="1"/>
          <p:nvPr/>
        </p:nvSpPr>
        <p:spPr>
          <a:xfrm>
            <a:off x="904776" y="889843"/>
            <a:ext cx="7190072" cy="5078313"/>
          </a:xfrm>
          <a:prstGeom prst="rect">
            <a:avLst/>
          </a:prstGeom>
          <a:noFill/>
        </p:spPr>
        <p:txBody>
          <a:bodyPr wrap="square" rtlCol="0">
            <a:spAutoFit/>
          </a:bodyPr>
          <a:lstStyle/>
          <a:p>
            <a:r>
              <a:rPr lang="en-GB" dirty="0">
                <a:solidFill>
                  <a:srgbClr val="002060"/>
                </a:solidFill>
                <a:latin typeface="Helvetica" pitchFamily="2" charset="0"/>
              </a:rPr>
              <a:t>In their investment model, Moshe Zeidner, Gerald Matthews, and Richard Roberts proposed that the development of emotional intelligence depends upon 3  factors</a:t>
            </a:r>
          </a:p>
          <a:p>
            <a:endParaRPr lang="en-GB" dirty="0">
              <a:solidFill>
                <a:srgbClr val="002060"/>
              </a:solidFill>
              <a:latin typeface="Helvetica" pitchFamily="2" charset="0"/>
            </a:endParaRPr>
          </a:p>
          <a:p>
            <a:pPr marL="285750" indent="-285750">
              <a:buFont typeface="Arial" panose="020B0604020202020204" pitchFamily="34" charset="0"/>
              <a:buChar char="•"/>
            </a:pPr>
            <a:r>
              <a:rPr lang="en-GB" b="1" dirty="0">
                <a:solidFill>
                  <a:srgbClr val="002060"/>
                </a:solidFill>
                <a:latin typeface="Helvetica" pitchFamily="2" charset="0"/>
              </a:rPr>
              <a:t>Genetically determined and biologically based temperament. </a:t>
            </a:r>
            <a:r>
              <a:rPr lang="en-GB" dirty="0">
                <a:solidFill>
                  <a:srgbClr val="002060"/>
                </a:solidFill>
                <a:latin typeface="Helvetica" pitchFamily="2" charset="0"/>
              </a:rPr>
              <a:t>Infants with difficult temperament may find it difficult to develop emotional intelligence</a:t>
            </a:r>
          </a:p>
          <a:p>
            <a:pPr marL="285750" indent="-285750">
              <a:buFont typeface="Arial" panose="020B0604020202020204" pitchFamily="34" charset="0"/>
              <a:buChar char="•"/>
            </a:pPr>
            <a:endParaRPr lang="en-GB" dirty="0">
              <a:solidFill>
                <a:srgbClr val="002060"/>
              </a:solidFill>
              <a:latin typeface="Helvetica" pitchFamily="2" charset="0"/>
            </a:endParaRPr>
          </a:p>
          <a:p>
            <a:pPr marL="285750" indent="-285750">
              <a:buFont typeface="Arial" panose="020B0604020202020204" pitchFamily="34" charset="0"/>
              <a:buChar char="•"/>
            </a:pPr>
            <a:r>
              <a:rPr lang="en-GB" b="1" dirty="0">
                <a:solidFill>
                  <a:srgbClr val="002060"/>
                </a:solidFill>
                <a:latin typeface="Helvetica" pitchFamily="2" charset="0"/>
              </a:rPr>
              <a:t>Rule-based learning of emotional competencies. </a:t>
            </a:r>
            <a:r>
              <a:rPr lang="en-GB" dirty="0">
                <a:solidFill>
                  <a:srgbClr val="002060"/>
                </a:solidFill>
                <a:latin typeface="Helvetica" pitchFamily="2" charset="0"/>
              </a:rPr>
              <a:t>Development of skills for recognizing, understanding, and managing emotions in the self and others</a:t>
            </a:r>
            <a:r>
              <a:rPr lang="en-IE" dirty="0">
                <a:solidFill>
                  <a:srgbClr val="002060"/>
                </a:solidFill>
                <a:latin typeface="Helvetica" pitchFamily="2" charset="0"/>
              </a:rPr>
              <a:t> </a:t>
            </a:r>
            <a:r>
              <a:rPr lang="en-GB" dirty="0">
                <a:solidFill>
                  <a:srgbClr val="002060"/>
                </a:solidFill>
                <a:latin typeface="Helvetica" pitchFamily="2" charset="0"/>
              </a:rPr>
              <a:t>occur in attachment relationships with parents, and interactions with peers and others, through processes such as modelling and reinforcement</a:t>
            </a:r>
          </a:p>
          <a:p>
            <a:pPr marL="285750" indent="-285750">
              <a:buFont typeface="Arial" panose="020B0604020202020204" pitchFamily="34" charset="0"/>
              <a:buChar char="•"/>
            </a:pPr>
            <a:endParaRPr lang="en-GB" dirty="0">
              <a:solidFill>
                <a:srgbClr val="002060"/>
              </a:solidFill>
              <a:latin typeface="Helvetica" pitchFamily="2" charset="0"/>
            </a:endParaRPr>
          </a:p>
          <a:p>
            <a:pPr marL="285750" indent="-285750">
              <a:buFont typeface="Arial" panose="020B0604020202020204" pitchFamily="34" charset="0"/>
              <a:buChar char="•"/>
            </a:pPr>
            <a:r>
              <a:rPr lang="en-GB" b="1" dirty="0">
                <a:solidFill>
                  <a:srgbClr val="002060"/>
                </a:solidFill>
                <a:latin typeface="Helvetica" pitchFamily="2" charset="0"/>
              </a:rPr>
              <a:t>Self-aware, strategic regulation of emotions. S</a:t>
            </a:r>
            <a:r>
              <a:rPr lang="en-GB" dirty="0">
                <a:solidFill>
                  <a:srgbClr val="002060"/>
                </a:solidFill>
                <a:latin typeface="Helvetica" pitchFamily="2" charset="0"/>
              </a:rPr>
              <a:t>trategies for regulating emotions in self and others develop through coaching by parents, teachers, peers and others, and exposure to the media and cultural influences</a:t>
            </a:r>
          </a:p>
        </p:txBody>
      </p:sp>
    </p:spTree>
    <p:extLst>
      <p:ext uri="{BB962C8B-B14F-4D97-AF65-F5344CB8AC3E}">
        <p14:creationId xmlns:p14="http://schemas.microsoft.com/office/powerpoint/2010/main" val="39902097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E1ED06E-A853-6C4F-88C2-425590FE92BC}"/>
              </a:ext>
            </a:extLst>
          </p:cNvPr>
          <p:cNvSpPr txBox="1"/>
          <p:nvPr/>
        </p:nvSpPr>
        <p:spPr>
          <a:xfrm>
            <a:off x="298382" y="716072"/>
            <a:ext cx="8547235" cy="5863144"/>
          </a:xfrm>
          <a:prstGeom prst="rect">
            <a:avLst/>
          </a:prstGeom>
          <a:noFill/>
        </p:spPr>
        <p:txBody>
          <a:bodyPr wrap="square" rtlCol="0">
            <a:spAutoFit/>
          </a:bodyPr>
          <a:lstStyle/>
          <a:p>
            <a:r>
              <a:rPr lang="en-GB" sz="1500" dirty="0">
                <a:solidFill>
                  <a:srgbClr val="002060"/>
                </a:solidFill>
                <a:latin typeface="Helvetica" pitchFamily="2" charset="0"/>
              </a:rPr>
              <a:t>Carolyn Saarni’s research shows that from infancy to adolescence there is a gradual increase in the sophistication of strategies used for emotional expression, regulation, and managing emotional give-and-take in relationships </a:t>
            </a:r>
          </a:p>
          <a:p>
            <a:endParaRPr lang="en-GB" sz="1500" b="1" dirty="0">
              <a:solidFill>
                <a:srgbClr val="002060"/>
              </a:solidFill>
              <a:latin typeface="Helvetica" pitchFamily="2" charset="0"/>
            </a:endParaRPr>
          </a:p>
          <a:p>
            <a:r>
              <a:rPr lang="en-GB" sz="1500" b="1" dirty="0">
                <a:solidFill>
                  <a:srgbClr val="002060"/>
                </a:solidFill>
                <a:latin typeface="Helvetica" pitchFamily="2" charset="0"/>
              </a:rPr>
              <a:t>Emotional expression</a:t>
            </a:r>
          </a:p>
          <a:p>
            <a:pPr marL="285750" indent="-285750">
              <a:buFont typeface="Arial" panose="020B0604020202020204" pitchFamily="34" charset="0"/>
              <a:buChar char="•"/>
            </a:pPr>
            <a:r>
              <a:rPr lang="en-GB" sz="1500" dirty="0">
                <a:solidFill>
                  <a:srgbClr val="002060"/>
                </a:solidFill>
                <a:latin typeface="Helvetica" pitchFamily="2" charset="0"/>
              </a:rPr>
              <a:t>A gradual progression from non-verbal to verbal expression of emotions</a:t>
            </a:r>
          </a:p>
          <a:p>
            <a:pPr marL="285750" indent="-285750">
              <a:buFont typeface="Arial" panose="020B0604020202020204" pitchFamily="34" charset="0"/>
              <a:buChar char="•"/>
            </a:pPr>
            <a:r>
              <a:rPr lang="en-GB" sz="1500" dirty="0">
                <a:solidFill>
                  <a:srgbClr val="002060"/>
                </a:solidFill>
                <a:latin typeface="Helvetica" pitchFamily="2" charset="0"/>
              </a:rPr>
              <a:t>A gradual increase in the experience, expression, and later, the inhibition of self-conscious emotions (e.g., shame &amp; pride), and complex emotions (e.g., feeling guilt for feeling anger)</a:t>
            </a:r>
          </a:p>
          <a:p>
            <a:pPr marL="285750" indent="-285750">
              <a:buFont typeface="Arial" panose="020B0604020202020204" pitchFamily="34" charset="0"/>
              <a:buChar char="•"/>
            </a:pPr>
            <a:r>
              <a:rPr lang="en-GB" sz="1500" dirty="0">
                <a:solidFill>
                  <a:srgbClr val="002060"/>
                </a:solidFill>
                <a:latin typeface="Helvetica" pitchFamily="2" charset="0"/>
              </a:rPr>
              <a:t>A gradual increase in managing emotional expression to convey a desired impression to others</a:t>
            </a:r>
          </a:p>
          <a:p>
            <a:endParaRPr lang="en-GB" sz="1500" dirty="0">
              <a:solidFill>
                <a:srgbClr val="002060"/>
              </a:solidFill>
              <a:latin typeface="Helvetica" pitchFamily="2" charset="0"/>
            </a:endParaRPr>
          </a:p>
          <a:p>
            <a:r>
              <a:rPr lang="en-GB" sz="1500" b="1" dirty="0">
                <a:solidFill>
                  <a:srgbClr val="002060"/>
                </a:solidFill>
                <a:latin typeface="Helvetica" pitchFamily="2" charset="0"/>
              </a:rPr>
              <a:t>Emotional regulation</a:t>
            </a:r>
          </a:p>
          <a:p>
            <a:pPr marL="285750" indent="-285750">
              <a:buFont typeface="Arial" panose="020B0604020202020204" pitchFamily="34" charset="0"/>
              <a:buChar char="•"/>
            </a:pPr>
            <a:r>
              <a:rPr lang="en-GB" sz="1500" dirty="0">
                <a:solidFill>
                  <a:srgbClr val="002060"/>
                </a:solidFill>
                <a:latin typeface="Helvetica" pitchFamily="2" charset="0"/>
              </a:rPr>
              <a:t>A gradual progression from reliance on parents and carers to self-reliance for emotional regulation</a:t>
            </a:r>
          </a:p>
          <a:p>
            <a:pPr marL="285750" indent="-285750">
              <a:buFont typeface="Arial" panose="020B0604020202020204" pitchFamily="34" charset="0"/>
              <a:buChar char="•"/>
            </a:pPr>
            <a:r>
              <a:rPr lang="en-GB" sz="1500" dirty="0">
                <a:solidFill>
                  <a:srgbClr val="002060"/>
                </a:solidFill>
                <a:latin typeface="Helvetica" pitchFamily="2" charset="0"/>
              </a:rPr>
              <a:t>A gradual increase in the number of emotion regulation strategies used and the sophistication of these</a:t>
            </a:r>
          </a:p>
          <a:p>
            <a:pPr marL="285750" indent="-285750">
              <a:buFont typeface="Arial" panose="020B0604020202020204" pitchFamily="34" charset="0"/>
              <a:buChar char="•"/>
            </a:pPr>
            <a:r>
              <a:rPr lang="en-GB" sz="1500" dirty="0">
                <a:solidFill>
                  <a:srgbClr val="002060"/>
                </a:solidFill>
                <a:latin typeface="Helvetica" pitchFamily="2" charset="0"/>
              </a:rPr>
              <a:t>Cognitive, language, and moral development facilitate the development of sophisticated emotional regulation strategies</a:t>
            </a:r>
          </a:p>
          <a:p>
            <a:endParaRPr lang="en-GB" sz="1500" dirty="0">
              <a:solidFill>
                <a:srgbClr val="002060"/>
              </a:solidFill>
              <a:latin typeface="Helvetica" pitchFamily="2" charset="0"/>
            </a:endParaRPr>
          </a:p>
          <a:p>
            <a:r>
              <a:rPr lang="en-GB" sz="1500" b="1" dirty="0">
                <a:solidFill>
                  <a:srgbClr val="002060"/>
                </a:solidFill>
                <a:latin typeface="Helvetica" pitchFamily="2" charset="0"/>
              </a:rPr>
              <a:t>Managing emotional give-and-take in relationships</a:t>
            </a:r>
          </a:p>
          <a:p>
            <a:pPr marL="285750" indent="-285750">
              <a:buFont typeface="Arial" panose="020B0604020202020204" pitchFamily="34" charset="0"/>
              <a:buChar char="•"/>
            </a:pPr>
            <a:r>
              <a:rPr lang="en-GB" sz="1500" dirty="0">
                <a:solidFill>
                  <a:srgbClr val="002060"/>
                </a:solidFill>
                <a:latin typeface="Helvetica" pitchFamily="2" charset="0"/>
              </a:rPr>
              <a:t>A gradual increase in perceiving, understanding, empathizing with, and anticipating emotions in others</a:t>
            </a:r>
          </a:p>
          <a:p>
            <a:pPr marL="285750" indent="-285750">
              <a:buFont typeface="Arial" panose="020B0604020202020204" pitchFamily="34" charset="0"/>
              <a:buChar char="•"/>
            </a:pPr>
            <a:r>
              <a:rPr lang="en-GB" sz="1500" dirty="0">
                <a:solidFill>
                  <a:srgbClr val="002060"/>
                </a:solidFill>
                <a:latin typeface="Helvetica" pitchFamily="2" charset="0"/>
              </a:rPr>
              <a:t>A gradual increase in skills for managing authentic and false expressions of emotions in the self and others</a:t>
            </a:r>
          </a:p>
          <a:p>
            <a:pPr marL="285750" indent="-285750">
              <a:buFont typeface="Arial" panose="020B0604020202020204" pitchFamily="34" charset="0"/>
              <a:buChar char="•"/>
            </a:pPr>
            <a:r>
              <a:rPr lang="en-GB" sz="1500" dirty="0">
                <a:solidFill>
                  <a:srgbClr val="002060"/>
                </a:solidFill>
                <a:latin typeface="Helvetica" pitchFamily="2" charset="0"/>
              </a:rPr>
              <a:t>A gradual increase in understanding and skill in using information about emotions, emotional scripts, and emotional self-disclosure to make and maintain friendships</a:t>
            </a:r>
            <a:endParaRPr lang="en-US" dirty="0">
              <a:solidFill>
                <a:srgbClr val="002060"/>
              </a:solidFill>
            </a:endParaRPr>
          </a:p>
        </p:txBody>
      </p:sp>
      <p:sp>
        <p:nvSpPr>
          <p:cNvPr id="3" name="TextBox 2">
            <a:extLst>
              <a:ext uri="{FF2B5EF4-FFF2-40B4-BE49-F238E27FC236}">
                <a16:creationId xmlns:a16="http://schemas.microsoft.com/office/drawing/2014/main" id="{02D065C1-ACAC-B34A-9914-13B2086C8DA0}"/>
              </a:ext>
            </a:extLst>
          </p:cNvPr>
          <p:cNvSpPr txBox="1"/>
          <p:nvPr/>
        </p:nvSpPr>
        <p:spPr>
          <a:xfrm>
            <a:off x="1544407" y="173370"/>
            <a:ext cx="6055184" cy="400110"/>
          </a:xfrm>
          <a:prstGeom prst="rect">
            <a:avLst/>
          </a:prstGeom>
          <a:noFill/>
        </p:spPr>
        <p:txBody>
          <a:bodyPr wrap="none" rtlCol="0">
            <a:spAutoFit/>
          </a:bodyPr>
          <a:lstStyle/>
          <a:p>
            <a:r>
              <a:rPr lang="en-GB" sz="2000" b="1" dirty="0">
                <a:solidFill>
                  <a:srgbClr val="0070C0"/>
                </a:solidFill>
                <a:latin typeface="Helvetica" pitchFamily="2" charset="0"/>
              </a:rPr>
              <a:t>DEVELOPMENT OF EMOTIONAL COMPETENCE</a:t>
            </a:r>
            <a:endParaRPr lang="en-IE" sz="2000" dirty="0">
              <a:solidFill>
                <a:srgbClr val="0070C0"/>
              </a:solidFill>
              <a:latin typeface="Helvetica" pitchFamily="2" charset="0"/>
            </a:endParaRPr>
          </a:p>
        </p:txBody>
      </p:sp>
    </p:spTree>
    <p:extLst>
      <p:ext uri="{BB962C8B-B14F-4D97-AF65-F5344CB8AC3E}">
        <p14:creationId xmlns:p14="http://schemas.microsoft.com/office/powerpoint/2010/main" val="31231948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E1ED06E-A853-6C4F-88C2-425590FE92BC}"/>
              </a:ext>
            </a:extLst>
          </p:cNvPr>
          <p:cNvSpPr txBox="1"/>
          <p:nvPr/>
        </p:nvSpPr>
        <p:spPr>
          <a:xfrm>
            <a:off x="87744" y="884038"/>
            <a:ext cx="4904509" cy="3339376"/>
          </a:xfrm>
          <a:prstGeom prst="rect">
            <a:avLst/>
          </a:prstGeom>
          <a:noFill/>
        </p:spPr>
        <p:txBody>
          <a:bodyPr wrap="square" rtlCol="0">
            <a:spAutoFit/>
          </a:bodyPr>
          <a:lstStyle/>
          <a:p>
            <a:pPr marL="285750" indent="-285750">
              <a:buFont typeface="Arial" panose="020B0604020202020204" pitchFamily="34" charset="0"/>
              <a:buChar char="•"/>
            </a:pPr>
            <a:r>
              <a:rPr lang="en-GB" sz="1500" dirty="0">
                <a:solidFill>
                  <a:srgbClr val="002060"/>
                </a:solidFill>
                <a:latin typeface="Helvetica" pitchFamily="2" charset="0"/>
              </a:rPr>
              <a:t>Circuits involving the prefrontal cortex, the amygdala, and the insula and cingulate cortex subserve emotional intelligence. </a:t>
            </a:r>
          </a:p>
          <a:p>
            <a:pPr marL="285750" indent="-285750">
              <a:buFont typeface="Arial" panose="020B0604020202020204" pitchFamily="34" charset="0"/>
              <a:buChar char="•"/>
            </a:pPr>
            <a:endParaRPr lang="en-GB" sz="1500" dirty="0">
              <a:solidFill>
                <a:srgbClr val="002060"/>
              </a:solidFill>
              <a:latin typeface="Helvetica" pitchFamily="2" charset="0"/>
            </a:endParaRPr>
          </a:p>
          <a:p>
            <a:pPr marL="742950" lvl="1" indent="-285750">
              <a:buFont typeface="Arial" panose="020B0604020202020204" pitchFamily="34" charset="0"/>
              <a:buChar char="•"/>
            </a:pPr>
            <a:r>
              <a:rPr lang="en-GB" sz="1500" b="1" dirty="0">
                <a:solidFill>
                  <a:srgbClr val="002060"/>
                </a:solidFill>
                <a:latin typeface="Helvetica" pitchFamily="2" charset="0"/>
              </a:rPr>
              <a:t>Thinking centre. </a:t>
            </a:r>
            <a:r>
              <a:rPr lang="en-GB" sz="1500" dirty="0">
                <a:solidFill>
                  <a:srgbClr val="002060"/>
                </a:solidFill>
                <a:latin typeface="Helvetica" pitchFamily="2" charset="0"/>
              </a:rPr>
              <a:t>The prefrontal cortex subserves the formation, regulation and management of emotional intelligence skills. </a:t>
            </a:r>
          </a:p>
          <a:p>
            <a:pPr marL="742950" lvl="1" indent="-285750">
              <a:buFont typeface="Arial" panose="020B0604020202020204" pitchFamily="34" charset="0"/>
              <a:buChar char="•"/>
            </a:pPr>
            <a:endParaRPr lang="en-GB" sz="1500" dirty="0">
              <a:solidFill>
                <a:srgbClr val="002060"/>
              </a:solidFill>
              <a:latin typeface="Helvetica" pitchFamily="2" charset="0"/>
            </a:endParaRPr>
          </a:p>
          <a:p>
            <a:pPr marL="742950" lvl="1" indent="-285750">
              <a:buFont typeface="Arial" panose="020B0604020202020204" pitchFamily="34" charset="0"/>
              <a:buChar char="•"/>
            </a:pPr>
            <a:r>
              <a:rPr lang="en-GB" sz="1500" b="1" dirty="0">
                <a:solidFill>
                  <a:srgbClr val="002060"/>
                </a:solidFill>
                <a:latin typeface="Helvetica" pitchFamily="2" charset="0"/>
              </a:rPr>
              <a:t>Emotional centre. </a:t>
            </a:r>
            <a:r>
              <a:rPr lang="en-GB" sz="1500" dirty="0">
                <a:solidFill>
                  <a:srgbClr val="002060"/>
                </a:solidFill>
                <a:latin typeface="Helvetica" pitchFamily="2" charset="0"/>
              </a:rPr>
              <a:t>The amygdala  associates stimuli with emotional reactions</a:t>
            </a:r>
          </a:p>
          <a:p>
            <a:pPr marL="742950" lvl="1" indent="-285750">
              <a:buFont typeface="Arial" panose="020B0604020202020204" pitchFamily="34" charset="0"/>
              <a:buChar char="•"/>
            </a:pPr>
            <a:endParaRPr lang="en-GB" sz="1500" dirty="0">
              <a:solidFill>
                <a:srgbClr val="002060"/>
              </a:solidFill>
              <a:latin typeface="Helvetica" pitchFamily="2" charset="0"/>
            </a:endParaRPr>
          </a:p>
          <a:p>
            <a:pPr marL="742950" lvl="1" indent="-285750">
              <a:buFont typeface="Arial" panose="020B0604020202020204" pitchFamily="34" charset="0"/>
              <a:buChar char="•"/>
            </a:pPr>
            <a:r>
              <a:rPr lang="en-GB" sz="1500" b="1" dirty="0">
                <a:solidFill>
                  <a:srgbClr val="002060"/>
                </a:solidFill>
                <a:latin typeface="Helvetica" pitchFamily="2" charset="0"/>
              </a:rPr>
              <a:t>The EI bridge. </a:t>
            </a:r>
            <a:r>
              <a:rPr lang="en-GB" sz="1500" dirty="0">
                <a:solidFill>
                  <a:srgbClr val="002060"/>
                </a:solidFill>
                <a:latin typeface="Helvetica" pitchFamily="2" charset="0"/>
              </a:rPr>
              <a:t>The insula and cingulate integrate emotional and cognitive processes</a:t>
            </a:r>
          </a:p>
          <a:p>
            <a:pPr marL="285750" indent="-285750">
              <a:buFont typeface="Arial" panose="020B0604020202020204" pitchFamily="34" charset="0"/>
              <a:buChar char="•"/>
            </a:pPr>
            <a:endParaRPr lang="en-GB" sz="1600" dirty="0">
              <a:solidFill>
                <a:srgbClr val="002060"/>
              </a:solidFill>
              <a:latin typeface="Helvetica" pitchFamily="2" charset="0"/>
            </a:endParaRPr>
          </a:p>
        </p:txBody>
      </p:sp>
      <p:sp>
        <p:nvSpPr>
          <p:cNvPr id="3" name="TextBox 2">
            <a:extLst>
              <a:ext uri="{FF2B5EF4-FFF2-40B4-BE49-F238E27FC236}">
                <a16:creationId xmlns:a16="http://schemas.microsoft.com/office/drawing/2014/main" id="{02D065C1-ACAC-B34A-9914-13B2086C8DA0}"/>
              </a:ext>
            </a:extLst>
          </p:cNvPr>
          <p:cNvSpPr txBox="1"/>
          <p:nvPr/>
        </p:nvSpPr>
        <p:spPr>
          <a:xfrm>
            <a:off x="1469708" y="299005"/>
            <a:ext cx="6204584" cy="400110"/>
          </a:xfrm>
          <a:prstGeom prst="rect">
            <a:avLst/>
          </a:prstGeom>
          <a:noFill/>
        </p:spPr>
        <p:txBody>
          <a:bodyPr wrap="none" rtlCol="0">
            <a:spAutoFit/>
          </a:bodyPr>
          <a:lstStyle/>
          <a:p>
            <a:r>
              <a:rPr lang="en-GB" sz="2000" b="1" dirty="0">
                <a:solidFill>
                  <a:srgbClr val="0070C0"/>
                </a:solidFill>
                <a:latin typeface="Helvetica" pitchFamily="2" charset="0"/>
              </a:rPr>
              <a:t>NEUROBIOLOGY OF EMOTIONAL COMPETENCE</a:t>
            </a:r>
            <a:endParaRPr lang="en-IE" sz="2000" dirty="0">
              <a:solidFill>
                <a:srgbClr val="0070C0"/>
              </a:solidFill>
              <a:latin typeface="Helvetica" pitchFamily="2" charset="0"/>
            </a:endParaRPr>
          </a:p>
        </p:txBody>
      </p:sp>
      <p:sp>
        <p:nvSpPr>
          <p:cNvPr id="10" name="TextBox 9">
            <a:extLst>
              <a:ext uri="{FF2B5EF4-FFF2-40B4-BE49-F238E27FC236}">
                <a16:creationId xmlns:a16="http://schemas.microsoft.com/office/drawing/2014/main" id="{6E98DFB3-1531-D043-95E0-3B424493E1E9}"/>
              </a:ext>
            </a:extLst>
          </p:cNvPr>
          <p:cNvSpPr txBox="1"/>
          <p:nvPr/>
        </p:nvSpPr>
        <p:spPr>
          <a:xfrm>
            <a:off x="4992253" y="654339"/>
            <a:ext cx="3678522" cy="3339376"/>
          </a:xfrm>
          <a:prstGeom prst="rect">
            <a:avLst/>
          </a:prstGeom>
          <a:noFill/>
        </p:spPr>
        <p:txBody>
          <a:bodyPr wrap="square" rtlCol="0">
            <a:spAutoFit/>
          </a:bodyPr>
          <a:lstStyle/>
          <a:p>
            <a:endParaRPr lang="en-GB" sz="1600" dirty="0">
              <a:solidFill>
                <a:srgbClr val="002060"/>
              </a:solidFill>
              <a:latin typeface="Helvetica" pitchFamily="2" charset="0"/>
            </a:endParaRPr>
          </a:p>
          <a:p>
            <a:pPr marL="285750" indent="-285750">
              <a:buFont typeface="Arial" panose="020B0604020202020204" pitchFamily="34" charset="0"/>
              <a:buChar char="•"/>
            </a:pPr>
            <a:r>
              <a:rPr lang="en-GB" sz="1500" b="1" dirty="0">
                <a:solidFill>
                  <a:srgbClr val="002060"/>
                </a:solidFill>
                <a:latin typeface="Helvetica" pitchFamily="2" charset="0"/>
              </a:rPr>
              <a:t>Neural efficiency. </a:t>
            </a:r>
            <a:r>
              <a:rPr lang="en-GB" sz="1500" dirty="0">
                <a:solidFill>
                  <a:srgbClr val="002060"/>
                </a:solidFill>
                <a:latin typeface="Helvetica" pitchFamily="2" charset="0"/>
              </a:rPr>
              <a:t>Higher emotional intelligence is associated with greater neural efficiency, indicated by less activity in the prefrontal cortex when solving emotional problems - similar to the greater neural efficiency found in people with higher IQs when solving cognitive problems</a:t>
            </a:r>
          </a:p>
          <a:p>
            <a:pPr marL="285750" indent="-285750">
              <a:buFont typeface="Arial" panose="020B0604020202020204" pitchFamily="34" charset="0"/>
              <a:buChar char="•"/>
            </a:pPr>
            <a:endParaRPr lang="en-GB" sz="1500" dirty="0">
              <a:solidFill>
                <a:srgbClr val="002060"/>
              </a:solidFill>
              <a:latin typeface="Helvetica" pitchFamily="2" charset="0"/>
            </a:endParaRPr>
          </a:p>
          <a:p>
            <a:pPr marL="285750" indent="-285750">
              <a:buFont typeface="Arial" panose="020B0604020202020204" pitchFamily="34" charset="0"/>
              <a:buChar char="•"/>
            </a:pPr>
            <a:r>
              <a:rPr lang="en-GB" sz="1500" dirty="0">
                <a:solidFill>
                  <a:srgbClr val="002060"/>
                </a:solidFill>
                <a:latin typeface="Helvetica" pitchFamily="2" charset="0"/>
              </a:rPr>
              <a:t>The same brain circuits and patterns of neural efficiency are associated with trait and ability emotional intelligence</a:t>
            </a:r>
            <a:endParaRPr lang="en-US" sz="1500" dirty="0">
              <a:solidFill>
                <a:srgbClr val="002060"/>
              </a:solidFill>
              <a:latin typeface="Helvetica" pitchFamily="2" charset="0"/>
            </a:endParaRPr>
          </a:p>
        </p:txBody>
      </p:sp>
      <p:pic>
        <p:nvPicPr>
          <p:cNvPr id="15" name="Picture 14" descr="A picture containing text, electronics&#10;&#10;Description automatically generated">
            <a:extLst>
              <a:ext uri="{FF2B5EF4-FFF2-40B4-BE49-F238E27FC236}">
                <a16:creationId xmlns:a16="http://schemas.microsoft.com/office/drawing/2014/main" id="{14D22E0F-8324-7545-B95D-D54D6783E271}"/>
              </a:ext>
            </a:extLst>
          </p:cNvPr>
          <p:cNvPicPr>
            <a:picLocks noChangeAspect="1"/>
          </p:cNvPicPr>
          <p:nvPr/>
        </p:nvPicPr>
        <p:blipFill>
          <a:blip r:embed="rId2"/>
          <a:stretch>
            <a:fillRect/>
          </a:stretch>
        </p:blipFill>
        <p:spPr>
          <a:xfrm>
            <a:off x="2416466" y="4533973"/>
            <a:ext cx="4090329" cy="2241643"/>
          </a:xfrm>
          <a:prstGeom prst="rect">
            <a:avLst/>
          </a:prstGeom>
        </p:spPr>
      </p:pic>
    </p:spTree>
    <p:extLst>
      <p:ext uri="{BB962C8B-B14F-4D97-AF65-F5344CB8AC3E}">
        <p14:creationId xmlns:p14="http://schemas.microsoft.com/office/powerpoint/2010/main" val="1772623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B2B3DFA-BD28-0F4E-A277-8A014C42123F}"/>
              </a:ext>
            </a:extLst>
          </p:cNvPr>
          <p:cNvSpPr txBox="1"/>
          <p:nvPr/>
        </p:nvSpPr>
        <p:spPr>
          <a:xfrm>
            <a:off x="1927184" y="2108464"/>
            <a:ext cx="5289631" cy="1815882"/>
          </a:xfrm>
          <a:prstGeom prst="rect">
            <a:avLst/>
          </a:prstGeom>
          <a:noFill/>
        </p:spPr>
        <p:txBody>
          <a:bodyPr wrap="square" rtlCol="0">
            <a:spAutoFit/>
          </a:bodyPr>
          <a:lstStyle/>
          <a:p>
            <a:pPr algn="ctr"/>
            <a:r>
              <a:rPr lang="en-GB" sz="2800" b="1" dirty="0">
                <a:solidFill>
                  <a:srgbClr val="0070C0"/>
                </a:solidFill>
                <a:latin typeface="Helvetica" pitchFamily="2" charset="0"/>
              </a:rPr>
              <a:t>EMOTIONAL INTELLIGENCE,</a:t>
            </a:r>
          </a:p>
          <a:p>
            <a:pPr algn="ctr"/>
            <a:r>
              <a:rPr lang="en-GB" sz="2800" b="1" dirty="0">
                <a:solidFill>
                  <a:srgbClr val="0070C0"/>
                </a:solidFill>
                <a:latin typeface="Helvetica" pitchFamily="2" charset="0"/>
              </a:rPr>
              <a:t>IQ,</a:t>
            </a:r>
          </a:p>
          <a:p>
            <a:pPr algn="ctr"/>
            <a:r>
              <a:rPr lang="en-GB" sz="2800" b="1" dirty="0">
                <a:solidFill>
                  <a:srgbClr val="0070C0"/>
                </a:solidFill>
                <a:latin typeface="Helvetica" pitchFamily="2" charset="0"/>
              </a:rPr>
              <a:t>BIG-5, &amp;</a:t>
            </a:r>
          </a:p>
          <a:p>
            <a:pPr algn="ctr"/>
            <a:r>
              <a:rPr lang="en-GB" sz="2800" b="1" dirty="0">
                <a:solidFill>
                  <a:srgbClr val="0070C0"/>
                </a:solidFill>
                <a:latin typeface="Helvetica" pitchFamily="2" charset="0"/>
              </a:rPr>
              <a:t>JOB PERFORMANCE </a:t>
            </a:r>
            <a:endParaRPr lang="en-IE" sz="2800" dirty="0">
              <a:solidFill>
                <a:srgbClr val="0070C0"/>
              </a:solidFill>
              <a:latin typeface="Helvetica" pitchFamily="2" charset="0"/>
            </a:endParaRPr>
          </a:p>
        </p:txBody>
      </p:sp>
    </p:spTree>
    <p:extLst>
      <p:ext uri="{BB962C8B-B14F-4D97-AF65-F5344CB8AC3E}">
        <p14:creationId xmlns:p14="http://schemas.microsoft.com/office/powerpoint/2010/main" val="1197363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B2B3DFA-BD28-0F4E-A277-8A014C42123F}"/>
              </a:ext>
            </a:extLst>
          </p:cNvPr>
          <p:cNvSpPr txBox="1"/>
          <p:nvPr/>
        </p:nvSpPr>
        <p:spPr>
          <a:xfrm>
            <a:off x="140874" y="242156"/>
            <a:ext cx="8911791" cy="400110"/>
          </a:xfrm>
          <a:prstGeom prst="rect">
            <a:avLst/>
          </a:prstGeom>
          <a:noFill/>
        </p:spPr>
        <p:txBody>
          <a:bodyPr wrap="square" rtlCol="0">
            <a:spAutoFit/>
          </a:bodyPr>
          <a:lstStyle/>
          <a:p>
            <a:pPr algn="ctr"/>
            <a:r>
              <a:rPr lang="en-GB" sz="2000" b="1" dirty="0">
                <a:solidFill>
                  <a:srgbClr val="0070C0"/>
                </a:solidFill>
                <a:latin typeface="Helvetica" pitchFamily="2" charset="0"/>
              </a:rPr>
              <a:t>Q &amp; A - EMOTIONAL INTELLIGENCE, IQ, BIG-5, &amp; JOB PERFORMANCE </a:t>
            </a:r>
            <a:endParaRPr lang="en-IE" sz="2000" dirty="0">
              <a:solidFill>
                <a:srgbClr val="0070C0"/>
              </a:solidFill>
              <a:latin typeface="Helvetica" pitchFamily="2" charset="0"/>
            </a:endParaRPr>
          </a:p>
        </p:txBody>
      </p:sp>
      <p:graphicFrame>
        <p:nvGraphicFramePr>
          <p:cNvPr id="6" name="Table 5">
            <a:extLst>
              <a:ext uri="{FF2B5EF4-FFF2-40B4-BE49-F238E27FC236}">
                <a16:creationId xmlns:a16="http://schemas.microsoft.com/office/drawing/2014/main" id="{D49554FC-56CB-AB40-A26B-56BDD49E51D6}"/>
              </a:ext>
            </a:extLst>
          </p:cNvPr>
          <p:cNvGraphicFramePr>
            <a:graphicFrameLocks noGrp="1"/>
          </p:cNvGraphicFramePr>
          <p:nvPr>
            <p:extLst>
              <p:ext uri="{D42A27DB-BD31-4B8C-83A1-F6EECF244321}">
                <p14:modId xmlns:p14="http://schemas.microsoft.com/office/powerpoint/2010/main" val="1886280782"/>
              </p:ext>
            </p:extLst>
          </p:nvPr>
        </p:nvGraphicFramePr>
        <p:xfrm>
          <a:off x="584796" y="970498"/>
          <a:ext cx="8023948" cy="5352243"/>
        </p:xfrm>
        <a:graphic>
          <a:graphicData uri="http://schemas.openxmlformats.org/drawingml/2006/table">
            <a:tbl>
              <a:tblPr firstRow="1" bandRow="1">
                <a:tableStyleId>{5C22544A-7EE6-4342-B048-85BDC9FD1C3A}</a:tableStyleId>
              </a:tblPr>
              <a:tblGrid>
                <a:gridCol w="4680866">
                  <a:extLst>
                    <a:ext uri="{9D8B030D-6E8A-4147-A177-3AD203B41FA5}">
                      <a16:colId xmlns:a16="http://schemas.microsoft.com/office/drawing/2014/main" val="2883353639"/>
                    </a:ext>
                  </a:extLst>
                </a:gridCol>
                <a:gridCol w="3343082">
                  <a:extLst>
                    <a:ext uri="{9D8B030D-6E8A-4147-A177-3AD203B41FA5}">
                      <a16:colId xmlns:a16="http://schemas.microsoft.com/office/drawing/2014/main" val="3325882588"/>
                    </a:ext>
                  </a:extLst>
                </a:gridCol>
              </a:tblGrid>
              <a:tr h="442088">
                <a:tc>
                  <a:txBody>
                    <a:bodyPr/>
                    <a:lstStyle/>
                    <a:p>
                      <a:pPr algn="ctr"/>
                      <a:r>
                        <a:rPr lang="en-US" sz="1600" dirty="0">
                          <a:latin typeface="Helvetica" pitchFamily="2" charset="0"/>
                        </a:rPr>
                        <a:t>Questions</a:t>
                      </a:r>
                    </a:p>
                  </a:txBody>
                  <a:tcPr/>
                </a:tc>
                <a:tc>
                  <a:txBody>
                    <a:bodyPr/>
                    <a:lstStyle/>
                    <a:p>
                      <a:pPr algn="ctr"/>
                      <a:r>
                        <a:rPr lang="en-US" sz="1600" dirty="0">
                          <a:latin typeface="Helvetica" pitchFamily="2" charset="0"/>
                        </a:rPr>
                        <a:t> Answers</a:t>
                      </a:r>
                    </a:p>
                  </a:txBody>
                  <a:tcPr/>
                </a:tc>
                <a:extLst>
                  <a:ext uri="{0D108BD9-81ED-4DB2-BD59-A6C34878D82A}">
                    <a16:rowId xmlns:a16="http://schemas.microsoft.com/office/drawing/2014/main" val="238200158"/>
                  </a:ext>
                </a:extLst>
              </a:tr>
              <a:tr h="92709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600" b="1" dirty="0">
                          <a:solidFill>
                            <a:srgbClr val="002060"/>
                          </a:solidFill>
                          <a:latin typeface="Helvetica" pitchFamily="2" charset="0"/>
                        </a:rPr>
                        <a:t>What is the correlation between trait and ability EI?</a:t>
                      </a:r>
                      <a:r>
                        <a:rPr lang="en-GB" sz="1600" dirty="0">
                          <a:solidFill>
                            <a:srgbClr val="002060"/>
                          </a:solidFill>
                          <a:latin typeface="Helvetica" pitchFamily="2" charset="0"/>
                        </a:rPr>
                        <a:t> </a:t>
                      </a:r>
                      <a:endParaRPr lang="en-IE" sz="1600" dirty="0">
                        <a:solidFill>
                          <a:srgbClr val="002060"/>
                        </a:solidFill>
                        <a:latin typeface="Helvetica" pitchFamily="2" charset="0"/>
                      </a:endParaRPr>
                    </a:p>
                    <a:p>
                      <a:endParaRPr lang="en-US" sz="1600" dirty="0">
                        <a:solidFill>
                          <a:srgbClr val="002060"/>
                        </a:solidFill>
                        <a:latin typeface="Helvetica" pitchFamily="2" charset="0"/>
                      </a:endParaRPr>
                    </a:p>
                  </a:txBody>
                  <a:tcPr/>
                </a:tc>
                <a:tc>
                  <a:txBody>
                    <a:bodyPr/>
                    <a:lstStyle/>
                    <a:p>
                      <a:r>
                        <a:rPr lang="en-US" sz="1600" b="1" dirty="0">
                          <a:solidFill>
                            <a:srgbClr val="002060"/>
                          </a:solidFill>
                          <a:latin typeface="Helvetica" pitchFamily="2" charset="0"/>
                        </a:rPr>
                        <a:t>Small</a:t>
                      </a:r>
                      <a:r>
                        <a:rPr lang="en-US" sz="1600" dirty="0">
                          <a:solidFill>
                            <a:srgbClr val="002060"/>
                          </a:solidFill>
                          <a:latin typeface="Helvetica" pitchFamily="2" charset="0"/>
                        </a:rPr>
                        <a:t>, r = 0.26</a:t>
                      </a:r>
                    </a:p>
                  </a:txBody>
                  <a:tcPr/>
                </a:tc>
                <a:extLst>
                  <a:ext uri="{0D108BD9-81ED-4DB2-BD59-A6C34878D82A}">
                    <a16:rowId xmlns:a16="http://schemas.microsoft.com/office/drawing/2014/main" val="3029787830"/>
                  </a:ext>
                </a:extLst>
              </a:tr>
              <a:tr h="927092">
                <a:tc>
                  <a:txBody>
                    <a:bodyPr/>
                    <a:lstStyle/>
                    <a:p>
                      <a:r>
                        <a:rPr lang="en-GB" sz="1600" b="1" dirty="0">
                          <a:solidFill>
                            <a:srgbClr val="002060"/>
                          </a:solidFill>
                          <a:latin typeface="Helvetica" pitchFamily="2" charset="0"/>
                        </a:rPr>
                        <a:t>Has ability EI a greater correlation than trait EI with IQ? </a:t>
                      </a:r>
                    </a:p>
                    <a:p>
                      <a:endParaRPr lang="en-US" sz="1600" dirty="0">
                        <a:solidFill>
                          <a:srgbClr val="002060"/>
                        </a:solidFill>
                        <a:latin typeface="Helvetica" pitchFamily="2" charset="0"/>
                      </a:endParaRPr>
                    </a:p>
                  </a:txBody>
                  <a:tcPr/>
                </a:tc>
                <a:tc>
                  <a:txBody>
                    <a:bodyPr/>
                    <a:lstStyle/>
                    <a:p>
                      <a:r>
                        <a:rPr lang="en-US" sz="1600" b="1" dirty="0">
                          <a:solidFill>
                            <a:srgbClr val="002060"/>
                          </a:solidFill>
                          <a:latin typeface="Helvetica" pitchFamily="2" charset="0"/>
                        </a:rPr>
                        <a:t>Yes</a:t>
                      </a:r>
                      <a:r>
                        <a:rPr lang="en-US" sz="1600" dirty="0">
                          <a:solidFill>
                            <a:srgbClr val="002060"/>
                          </a:solidFill>
                          <a:latin typeface="Helvetica" pitchFamily="2" charset="0"/>
                        </a:rPr>
                        <a:t>, r = 0.25 v 0.11</a:t>
                      </a:r>
                    </a:p>
                    <a:p>
                      <a:endParaRPr lang="en-US" sz="1600" dirty="0">
                        <a:solidFill>
                          <a:srgbClr val="002060"/>
                        </a:solidFill>
                        <a:latin typeface="Helvetica" pitchFamily="2" charset="0"/>
                      </a:endParaRPr>
                    </a:p>
                  </a:txBody>
                  <a:tcPr/>
                </a:tc>
                <a:extLst>
                  <a:ext uri="{0D108BD9-81ED-4DB2-BD59-A6C34878D82A}">
                    <a16:rowId xmlns:a16="http://schemas.microsoft.com/office/drawing/2014/main" val="2451075871"/>
                  </a:ext>
                </a:extLst>
              </a:tr>
              <a:tr h="92709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600" b="1" dirty="0">
                          <a:solidFill>
                            <a:srgbClr val="002060"/>
                          </a:solidFill>
                          <a:latin typeface="Helvetica" pitchFamily="2" charset="0"/>
                        </a:rPr>
                        <a:t>Has trait EI a greater correlation than ability EI with big 5 personality traits? </a:t>
                      </a:r>
                      <a:endParaRPr lang="en-US" sz="1600" dirty="0">
                        <a:solidFill>
                          <a:srgbClr val="002060"/>
                        </a:solidFill>
                        <a:latin typeface="Helvetica" pitchFamily="2" charset="0"/>
                      </a:endParaRPr>
                    </a:p>
                    <a:p>
                      <a:endParaRPr lang="en-US" sz="1600" dirty="0">
                        <a:solidFill>
                          <a:srgbClr val="002060"/>
                        </a:solidFill>
                        <a:latin typeface="Helvetica" pitchFamily="2" charset="0"/>
                      </a:endParaRPr>
                    </a:p>
                  </a:txBody>
                  <a:tcPr/>
                </a:tc>
                <a:tc>
                  <a:txBody>
                    <a:bodyPr/>
                    <a:lstStyle/>
                    <a:p>
                      <a:r>
                        <a:rPr lang="en-US" sz="1600" b="1" dirty="0">
                          <a:solidFill>
                            <a:srgbClr val="002060"/>
                          </a:solidFill>
                          <a:latin typeface="Helvetica" pitchFamily="2" charset="0"/>
                        </a:rPr>
                        <a:t>Yes</a:t>
                      </a:r>
                      <a:r>
                        <a:rPr lang="en-US" sz="1600" dirty="0">
                          <a:solidFill>
                            <a:srgbClr val="002060"/>
                          </a:solidFill>
                          <a:latin typeface="Helvetica" pitchFamily="2" charset="0"/>
                        </a:rPr>
                        <a:t>, r =  0.29-0.53 v 0.13-0.29</a:t>
                      </a:r>
                    </a:p>
                  </a:txBody>
                  <a:tcPr/>
                </a:tc>
                <a:extLst>
                  <a:ext uri="{0D108BD9-81ED-4DB2-BD59-A6C34878D82A}">
                    <a16:rowId xmlns:a16="http://schemas.microsoft.com/office/drawing/2014/main" val="2728805186"/>
                  </a:ext>
                </a:extLst>
              </a:tr>
              <a:tr h="92709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600" b="1" dirty="0">
                          <a:solidFill>
                            <a:srgbClr val="002060"/>
                          </a:solidFill>
                          <a:latin typeface="Helvetica" pitchFamily="2" charset="0"/>
                        </a:rPr>
                        <a:t>Has trait EI a greater correlation than ability EI with job performance?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600" dirty="0">
                        <a:solidFill>
                          <a:srgbClr val="002060"/>
                        </a:solidFill>
                        <a:latin typeface="Helvetica" pitchFamily="2" charset="0"/>
                      </a:endParaRPr>
                    </a:p>
                  </a:txBody>
                  <a:tcPr/>
                </a:tc>
                <a:tc>
                  <a:txBody>
                    <a:bodyPr/>
                    <a:lstStyle/>
                    <a:p>
                      <a:r>
                        <a:rPr lang="en-US" sz="1600" b="1" dirty="0">
                          <a:solidFill>
                            <a:srgbClr val="002060"/>
                          </a:solidFill>
                          <a:latin typeface="Helvetica" pitchFamily="2" charset="0"/>
                        </a:rPr>
                        <a:t>Yes</a:t>
                      </a:r>
                      <a:r>
                        <a:rPr lang="en-US" sz="1600" dirty="0">
                          <a:solidFill>
                            <a:srgbClr val="002060"/>
                          </a:solidFill>
                          <a:latin typeface="Helvetica" pitchFamily="2" charset="0"/>
                        </a:rPr>
                        <a:t>, r =  0.47 v 0.18</a:t>
                      </a:r>
                    </a:p>
                  </a:txBody>
                  <a:tcPr/>
                </a:tc>
                <a:extLst>
                  <a:ext uri="{0D108BD9-81ED-4DB2-BD59-A6C34878D82A}">
                    <a16:rowId xmlns:a16="http://schemas.microsoft.com/office/drawing/2014/main" val="2022189036"/>
                  </a:ext>
                </a:extLst>
              </a:tr>
              <a:tr h="120178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600" b="1" dirty="0">
                          <a:solidFill>
                            <a:srgbClr val="002060"/>
                          </a:solidFill>
                          <a:latin typeface="Helvetica" pitchFamily="2" charset="0"/>
                        </a:rPr>
                        <a:t>Have trait &amp; ability EI a greater correlation with job performance for high v low emotional labour jobs? </a:t>
                      </a:r>
                      <a:endParaRPr lang="en-US" sz="1600" dirty="0">
                        <a:solidFill>
                          <a:srgbClr val="002060"/>
                        </a:solidFill>
                        <a:latin typeface="Helvetica" pitchFamily="2" charset="0"/>
                      </a:endParaRPr>
                    </a:p>
                    <a:p>
                      <a:endParaRPr lang="en-US" sz="1600" dirty="0">
                        <a:solidFill>
                          <a:srgbClr val="002060"/>
                        </a:solidFill>
                        <a:latin typeface="Helvetica" pitchFamily="2"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600" b="1" dirty="0">
                          <a:solidFill>
                            <a:srgbClr val="002060"/>
                          </a:solidFill>
                          <a:latin typeface="Helvetica" pitchFamily="2" charset="0"/>
                        </a:rPr>
                        <a:t>Yes</a:t>
                      </a:r>
                      <a:r>
                        <a:rPr lang="en-GB" sz="1600" dirty="0">
                          <a:solidFill>
                            <a:srgbClr val="002060"/>
                          </a:solidFill>
                          <a:latin typeface="Helvetica" pitchFamily="2" charset="0"/>
                        </a:rPr>
                        <a:t>, r = 0.24-0.59 v 0.01-0.43</a:t>
                      </a:r>
                    </a:p>
                  </a:txBody>
                  <a:tcPr/>
                </a:tc>
                <a:extLst>
                  <a:ext uri="{0D108BD9-81ED-4DB2-BD59-A6C34878D82A}">
                    <a16:rowId xmlns:a16="http://schemas.microsoft.com/office/drawing/2014/main" val="3333756242"/>
                  </a:ext>
                </a:extLst>
              </a:tr>
            </a:tbl>
          </a:graphicData>
        </a:graphic>
      </p:graphicFrame>
    </p:spTree>
    <p:extLst>
      <p:ext uri="{BB962C8B-B14F-4D97-AF65-F5344CB8AC3E}">
        <p14:creationId xmlns:p14="http://schemas.microsoft.com/office/powerpoint/2010/main" val="38240734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B2B3DFA-BD28-0F4E-A277-8A014C42123F}"/>
              </a:ext>
            </a:extLst>
          </p:cNvPr>
          <p:cNvSpPr txBox="1"/>
          <p:nvPr/>
        </p:nvSpPr>
        <p:spPr>
          <a:xfrm>
            <a:off x="404260" y="161552"/>
            <a:ext cx="8162222" cy="400110"/>
          </a:xfrm>
          <a:prstGeom prst="rect">
            <a:avLst/>
          </a:prstGeom>
          <a:noFill/>
        </p:spPr>
        <p:txBody>
          <a:bodyPr wrap="square" rtlCol="0">
            <a:spAutoFit/>
          </a:bodyPr>
          <a:lstStyle/>
          <a:p>
            <a:pPr algn="ctr"/>
            <a:r>
              <a:rPr lang="en-GB" sz="2000" b="1" dirty="0">
                <a:solidFill>
                  <a:srgbClr val="0070C0"/>
                </a:solidFill>
                <a:latin typeface="Helvetica" pitchFamily="2" charset="0"/>
              </a:rPr>
              <a:t>Q &amp; A - EMOTIONAL INTELLIGENCE, IQ &amp; JOB PERFORMANCE</a:t>
            </a:r>
            <a:endParaRPr lang="en-IE" sz="2000" dirty="0">
              <a:solidFill>
                <a:srgbClr val="0070C0"/>
              </a:solidFill>
              <a:latin typeface="Helvetica" pitchFamily="2" charset="0"/>
            </a:endParaRPr>
          </a:p>
        </p:txBody>
      </p:sp>
      <p:graphicFrame>
        <p:nvGraphicFramePr>
          <p:cNvPr id="6" name="Table 5">
            <a:extLst>
              <a:ext uri="{FF2B5EF4-FFF2-40B4-BE49-F238E27FC236}">
                <a16:creationId xmlns:a16="http://schemas.microsoft.com/office/drawing/2014/main" id="{D49554FC-56CB-AB40-A26B-56BDD49E51D6}"/>
              </a:ext>
            </a:extLst>
          </p:cNvPr>
          <p:cNvGraphicFramePr>
            <a:graphicFrameLocks noGrp="1"/>
          </p:cNvGraphicFramePr>
          <p:nvPr>
            <p:extLst>
              <p:ext uri="{D42A27DB-BD31-4B8C-83A1-F6EECF244321}">
                <p14:modId xmlns:p14="http://schemas.microsoft.com/office/powerpoint/2010/main" val="1056539526"/>
              </p:ext>
            </p:extLst>
          </p:nvPr>
        </p:nvGraphicFramePr>
        <p:xfrm>
          <a:off x="192505" y="687713"/>
          <a:ext cx="8783053" cy="4114800"/>
        </p:xfrm>
        <a:graphic>
          <a:graphicData uri="http://schemas.openxmlformats.org/drawingml/2006/table">
            <a:tbl>
              <a:tblPr firstRow="1" bandRow="1">
                <a:tableStyleId>{5C22544A-7EE6-4342-B048-85BDC9FD1C3A}</a:tableStyleId>
              </a:tblPr>
              <a:tblGrid>
                <a:gridCol w="4716380">
                  <a:extLst>
                    <a:ext uri="{9D8B030D-6E8A-4147-A177-3AD203B41FA5}">
                      <a16:colId xmlns:a16="http://schemas.microsoft.com/office/drawing/2014/main" val="2883353639"/>
                    </a:ext>
                  </a:extLst>
                </a:gridCol>
                <a:gridCol w="4066673">
                  <a:extLst>
                    <a:ext uri="{9D8B030D-6E8A-4147-A177-3AD203B41FA5}">
                      <a16:colId xmlns:a16="http://schemas.microsoft.com/office/drawing/2014/main" val="3325882588"/>
                    </a:ext>
                  </a:extLst>
                </a:gridCol>
              </a:tblGrid>
              <a:tr h="331188">
                <a:tc>
                  <a:txBody>
                    <a:bodyPr/>
                    <a:lstStyle/>
                    <a:p>
                      <a:pPr algn="ctr"/>
                      <a:r>
                        <a:rPr lang="en-US" sz="1600" dirty="0">
                          <a:latin typeface="Helvetica" pitchFamily="2" charset="0"/>
                        </a:rPr>
                        <a:t>Questions</a:t>
                      </a:r>
                    </a:p>
                  </a:txBody>
                  <a:tcPr/>
                </a:tc>
                <a:tc>
                  <a:txBody>
                    <a:bodyPr/>
                    <a:lstStyle/>
                    <a:p>
                      <a:pPr algn="ctr"/>
                      <a:r>
                        <a:rPr lang="en-US" sz="1600" dirty="0">
                          <a:latin typeface="Helvetica" pitchFamily="2" charset="0"/>
                        </a:rPr>
                        <a:t> Answers</a:t>
                      </a:r>
                    </a:p>
                  </a:txBody>
                  <a:tcPr/>
                </a:tc>
                <a:extLst>
                  <a:ext uri="{0D108BD9-81ED-4DB2-BD59-A6C34878D82A}">
                    <a16:rowId xmlns:a16="http://schemas.microsoft.com/office/drawing/2014/main" val="238200158"/>
                  </a:ext>
                </a:extLst>
              </a:tr>
              <a:tr h="81291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600" b="1" dirty="0">
                          <a:solidFill>
                            <a:srgbClr val="002060"/>
                          </a:solidFill>
                          <a:latin typeface="Helvetica" pitchFamily="2" charset="0"/>
                        </a:rPr>
                        <a:t>Has trait EI a greater correlation than IQ with job performance? </a:t>
                      </a:r>
                    </a:p>
                    <a:p>
                      <a:endParaRPr lang="en-US" sz="1600" dirty="0">
                        <a:solidFill>
                          <a:srgbClr val="002060"/>
                        </a:solidFill>
                        <a:latin typeface="Helvetica" pitchFamily="2"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1" dirty="0">
                          <a:solidFill>
                            <a:srgbClr val="002060"/>
                          </a:solidFill>
                          <a:latin typeface="Helvetica" pitchFamily="2" charset="0"/>
                        </a:rPr>
                        <a:t>Yes </a:t>
                      </a:r>
                      <a:r>
                        <a:rPr lang="en-US" sz="1600" dirty="0">
                          <a:solidFill>
                            <a:srgbClr val="002060"/>
                          </a:solidFill>
                          <a:latin typeface="Helvetica" pitchFamily="2" charset="0"/>
                        </a:rPr>
                        <a:t>(but the difference is small), r = 0.47 v 0.44</a:t>
                      </a:r>
                    </a:p>
                  </a:txBody>
                  <a:tcPr/>
                </a:tc>
                <a:extLst>
                  <a:ext uri="{0D108BD9-81ED-4DB2-BD59-A6C34878D82A}">
                    <a16:rowId xmlns:a16="http://schemas.microsoft.com/office/drawing/2014/main" val="1806837657"/>
                  </a:ext>
                </a:extLst>
              </a:tr>
              <a:tr h="81291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600" b="1" dirty="0">
                          <a:solidFill>
                            <a:srgbClr val="002060"/>
                          </a:solidFill>
                          <a:latin typeface="Helvetica" pitchFamily="2" charset="0"/>
                        </a:rPr>
                        <a:t>Has ability EI a greater correlation than IQ with job performance? </a:t>
                      </a:r>
                    </a:p>
                    <a:p>
                      <a:endParaRPr lang="en-US" sz="1600" dirty="0">
                        <a:solidFill>
                          <a:srgbClr val="002060"/>
                        </a:solidFill>
                        <a:latin typeface="Helvetica" pitchFamily="2"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1" dirty="0">
                          <a:solidFill>
                            <a:srgbClr val="002060"/>
                          </a:solidFill>
                          <a:latin typeface="Helvetica" pitchFamily="2" charset="0"/>
                        </a:rPr>
                        <a:t>No</a:t>
                      </a:r>
                      <a:r>
                        <a:rPr lang="en-US" sz="1600" dirty="0">
                          <a:solidFill>
                            <a:srgbClr val="002060"/>
                          </a:solidFill>
                          <a:latin typeface="Helvetica" pitchFamily="2" charset="0"/>
                        </a:rPr>
                        <a:t>, r = 0.18 v r = 0.44</a:t>
                      </a:r>
                    </a:p>
                  </a:txBody>
                  <a:tcPr/>
                </a:tc>
                <a:extLst>
                  <a:ext uri="{0D108BD9-81ED-4DB2-BD59-A6C34878D82A}">
                    <a16:rowId xmlns:a16="http://schemas.microsoft.com/office/drawing/2014/main" val="3935057513"/>
                  </a:ext>
                </a:extLst>
              </a:tr>
              <a:tr h="36631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600" b="1" dirty="0">
                          <a:solidFill>
                            <a:srgbClr val="002060"/>
                          </a:solidFill>
                          <a:latin typeface="Helvetica" pitchFamily="2" charset="0"/>
                        </a:rPr>
                        <a:t>Has trait EI a greater correlation than IQ with job performance for high emotional labour jobs? </a:t>
                      </a:r>
                    </a:p>
                    <a:p>
                      <a:endParaRPr lang="en-US" sz="1600" dirty="0">
                        <a:solidFill>
                          <a:srgbClr val="002060"/>
                        </a:solidFill>
                        <a:latin typeface="Helvetica" pitchFamily="2"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1" dirty="0">
                          <a:solidFill>
                            <a:srgbClr val="002060"/>
                          </a:solidFill>
                          <a:latin typeface="Helvetica" pitchFamily="2" charset="0"/>
                        </a:rPr>
                        <a:t>Yes</a:t>
                      </a:r>
                      <a:r>
                        <a:rPr lang="en-US" sz="1600" dirty="0">
                          <a:solidFill>
                            <a:srgbClr val="002060"/>
                          </a:solidFill>
                          <a:latin typeface="Helvetica" pitchFamily="2" charset="0"/>
                        </a:rPr>
                        <a:t>, r = 0.59 v 0.37</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600" dirty="0">
                        <a:solidFill>
                          <a:srgbClr val="002060"/>
                        </a:solidFill>
                        <a:latin typeface="Helvetica" pitchFamily="2" charset="0"/>
                      </a:endParaRPr>
                    </a:p>
                  </a:txBody>
                  <a:tcPr/>
                </a:tc>
                <a:extLst>
                  <a:ext uri="{0D108BD9-81ED-4DB2-BD59-A6C34878D82A}">
                    <a16:rowId xmlns:a16="http://schemas.microsoft.com/office/drawing/2014/main" val="2620368625"/>
                  </a:ext>
                </a:extLst>
              </a:tr>
              <a:tr h="36631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600" b="1" dirty="0">
                          <a:solidFill>
                            <a:srgbClr val="002060"/>
                          </a:solidFill>
                          <a:latin typeface="Helvetica" pitchFamily="2" charset="0"/>
                        </a:rPr>
                        <a:t>Has ability EI a greater correlation than IQ with job performance for high emotional labour jobs? </a:t>
                      </a:r>
                    </a:p>
                    <a:p>
                      <a:endParaRPr lang="en-US" sz="1600" dirty="0">
                        <a:solidFill>
                          <a:srgbClr val="002060"/>
                        </a:solidFill>
                        <a:latin typeface="Helvetica" pitchFamily="2"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1" dirty="0">
                          <a:solidFill>
                            <a:srgbClr val="002060"/>
                          </a:solidFill>
                          <a:latin typeface="Helvetica" pitchFamily="2" charset="0"/>
                        </a:rPr>
                        <a:t>No</a:t>
                      </a:r>
                      <a:r>
                        <a:rPr lang="en-US" sz="1600" dirty="0">
                          <a:solidFill>
                            <a:srgbClr val="002060"/>
                          </a:solidFill>
                          <a:latin typeface="Helvetica" pitchFamily="2" charset="0"/>
                        </a:rPr>
                        <a:t>, r = 0.24 v 0.37</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600" dirty="0">
                        <a:solidFill>
                          <a:srgbClr val="002060"/>
                        </a:solidFill>
                        <a:latin typeface="Helvetica" pitchFamily="2" charset="0"/>
                      </a:endParaRPr>
                    </a:p>
                  </a:txBody>
                  <a:tcPr/>
                </a:tc>
                <a:extLst>
                  <a:ext uri="{0D108BD9-81ED-4DB2-BD59-A6C34878D82A}">
                    <a16:rowId xmlns:a16="http://schemas.microsoft.com/office/drawing/2014/main" val="1360951330"/>
                  </a:ext>
                </a:extLst>
              </a:tr>
            </a:tbl>
          </a:graphicData>
        </a:graphic>
      </p:graphicFrame>
      <p:sp>
        <p:nvSpPr>
          <p:cNvPr id="2" name="TextBox 1">
            <a:extLst>
              <a:ext uri="{FF2B5EF4-FFF2-40B4-BE49-F238E27FC236}">
                <a16:creationId xmlns:a16="http://schemas.microsoft.com/office/drawing/2014/main" id="{F5D54BD5-F8E1-844F-A939-69D9FB6E3C9D}"/>
              </a:ext>
            </a:extLst>
          </p:cNvPr>
          <p:cNvSpPr txBox="1"/>
          <p:nvPr/>
        </p:nvSpPr>
        <p:spPr>
          <a:xfrm>
            <a:off x="481262" y="5128619"/>
            <a:ext cx="8008219" cy="1477328"/>
          </a:xfrm>
          <a:prstGeom prst="rect">
            <a:avLst/>
          </a:prstGeom>
          <a:noFill/>
        </p:spPr>
        <p:txBody>
          <a:bodyPr wrap="square" rtlCol="0">
            <a:spAutoFit/>
          </a:bodyPr>
          <a:lstStyle/>
          <a:p>
            <a:pPr marL="285750" indent="-285750">
              <a:buFont typeface="Arial" panose="020B0604020202020204" pitchFamily="34" charset="0"/>
              <a:buChar char="•"/>
            </a:pPr>
            <a:r>
              <a:rPr lang="en-GB" dirty="0">
                <a:solidFill>
                  <a:srgbClr val="002060"/>
                </a:solidFill>
                <a:latin typeface="Helvetica" pitchFamily="2" charset="0"/>
              </a:rPr>
              <a:t>These findings partly support the claim made by Daniel Goleman in his best-selling book </a:t>
            </a:r>
            <a:r>
              <a:rPr lang="en-GB" i="1" dirty="0">
                <a:solidFill>
                  <a:srgbClr val="002060"/>
                </a:solidFill>
                <a:latin typeface="Helvetica" pitchFamily="2" charset="0"/>
              </a:rPr>
              <a:t>Emotional Intelligence</a:t>
            </a:r>
            <a:r>
              <a:rPr lang="en-GB" dirty="0">
                <a:solidFill>
                  <a:srgbClr val="002060"/>
                </a:solidFill>
                <a:latin typeface="Helvetica" pitchFamily="2" charset="0"/>
              </a:rPr>
              <a:t>: </a:t>
            </a:r>
            <a:r>
              <a:rPr lang="en-GB" i="1" dirty="0">
                <a:solidFill>
                  <a:srgbClr val="002060"/>
                </a:solidFill>
                <a:latin typeface="Helvetica" pitchFamily="2" charset="0"/>
              </a:rPr>
              <a:t>Why it Can Matter More Than IQ</a:t>
            </a:r>
          </a:p>
          <a:p>
            <a:pPr marL="285750" indent="-285750">
              <a:buFont typeface="Arial" panose="020B0604020202020204" pitchFamily="34" charset="0"/>
              <a:buChar char="•"/>
            </a:pPr>
            <a:endParaRPr lang="en-GB" i="1" dirty="0">
              <a:solidFill>
                <a:srgbClr val="002060"/>
              </a:solidFill>
              <a:latin typeface="Helvetica" pitchFamily="2" charset="0"/>
            </a:endParaRPr>
          </a:p>
          <a:p>
            <a:pPr marL="285750" indent="-285750">
              <a:buFont typeface="Arial" panose="020B0604020202020204" pitchFamily="34" charset="0"/>
              <a:buChar char="•"/>
            </a:pPr>
            <a:r>
              <a:rPr lang="en-GB" dirty="0">
                <a:solidFill>
                  <a:srgbClr val="002060"/>
                </a:solidFill>
                <a:latin typeface="Helvetica" pitchFamily="2" charset="0"/>
              </a:rPr>
              <a:t>Trait emotional intelligence can matter a little more than IQ in all jobs, and a great deal more than IQ in jobs involving high emotional labour</a:t>
            </a:r>
            <a:r>
              <a:rPr lang="en-IE" dirty="0">
                <a:solidFill>
                  <a:srgbClr val="002060"/>
                </a:solidFill>
                <a:latin typeface="Helvetica" pitchFamily="2" charset="0"/>
              </a:rPr>
              <a:t> </a:t>
            </a:r>
            <a:endParaRPr lang="en-US" dirty="0">
              <a:solidFill>
                <a:srgbClr val="002060"/>
              </a:solidFill>
              <a:latin typeface="Helvetica" pitchFamily="2" charset="0"/>
            </a:endParaRPr>
          </a:p>
        </p:txBody>
      </p:sp>
    </p:spTree>
    <p:extLst>
      <p:ext uri="{BB962C8B-B14F-4D97-AF65-F5344CB8AC3E}">
        <p14:creationId xmlns:p14="http://schemas.microsoft.com/office/powerpoint/2010/main" val="30631056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B2B3DFA-BD28-0F4E-A277-8A014C42123F}"/>
              </a:ext>
            </a:extLst>
          </p:cNvPr>
          <p:cNvSpPr txBox="1"/>
          <p:nvPr/>
        </p:nvSpPr>
        <p:spPr>
          <a:xfrm>
            <a:off x="96252" y="479066"/>
            <a:ext cx="8951495" cy="400110"/>
          </a:xfrm>
          <a:prstGeom prst="rect">
            <a:avLst/>
          </a:prstGeom>
          <a:noFill/>
        </p:spPr>
        <p:txBody>
          <a:bodyPr wrap="square" rtlCol="0">
            <a:spAutoFit/>
          </a:bodyPr>
          <a:lstStyle/>
          <a:p>
            <a:pPr algn="ctr"/>
            <a:r>
              <a:rPr lang="en-GB" sz="2000" b="1" dirty="0">
                <a:solidFill>
                  <a:srgbClr val="0070C0"/>
                </a:solidFill>
                <a:latin typeface="Helvetica" pitchFamily="2" charset="0"/>
              </a:rPr>
              <a:t>Q &amp; A - EMOTIONAL INTELLIGENCE, BIG-5, &amp; JOB PERFORMANCE </a:t>
            </a:r>
            <a:endParaRPr lang="en-IE" sz="2000" dirty="0">
              <a:solidFill>
                <a:srgbClr val="0070C0"/>
              </a:solidFill>
              <a:latin typeface="Helvetica" pitchFamily="2" charset="0"/>
            </a:endParaRPr>
          </a:p>
        </p:txBody>
      </p:sp>
      <p:graphicFrame>
        <p:nvGraphicFramePr>
          <p:cNvPr id="6" name="Table 5">
            <a:extLst>
              <a:ext uri="{FF2B5EF4-FFF2-40B4-BE49-F238E27FC236}">
                <a16:creationId xmlns:a16="http://schemas.microsoft.com/office/drawing/2014/main" id="{D49554FC-56CB-AB40-A26B-56BDD49E51D6}"/>
              </a:ext>
            </a:extLst>
          </p:cNvPr>
          <p:cNvGraphicFramePr>
            <a:graphicFrameLocks noGrp="1"/>
          </p:cNvGraphicFramePr>
          <p:nvPr>
            <p:extLst>
              <p:ext uri="{D42A27DB-BD31-4B8C-83A1-F6EECF244321}">
                <p14:modId xmlns:p14="http://schemas.microsoft.com/office/powerpoint/2010/main" val="843709612"/>
              </p:ext>
            </p:extLst>
          </p:nvPr>
        </p:nvGraphicFramePr>
        <p:xfrm>
          <a:off x="673767" y="1243460"/>
          <a:ext cx="7806089" cy="4023360"/>
        </p:xfrm>
        <a:graphic>
          <a:graphicData uri="http://schemas.openxmlformats.org/drawingml/2006/table">
            <a:tbl>
              <a:tblPr firstRow="1" bandRow="1">
                <a:tableStyleId>{5C22544A-7EE6-4342-B048-85BDC9FD1C3A}</a:tableStyleId>
              </a:tblPr>
              <a:tblGrid>
                <a:gridCol w="4191763">
                  <a:extLst>
                    <a:ext uri="{9D8B030D-6E8A-4147-A177-3AD203B41FA5}">
                      <a16:colId xmlns:a16="http://schemas.microsoft.com/office/drawing/2014/main" val="2883353639"/>
                    </a:ext>
                  </a:extLst>
                </a:gridCol>
                <a:gridCol w="3614326">
                  <a:extLst>
                    <a:ext uri="{9D8B030D-6E8A-4147-A177-3AD203B41FA5}">
                      <a16:colId xmlns:a16="http://schemas.microsoft.com/office/drawing/2014/main" val="3325882588"/>
                    </a:ext>
                  </a:extLst>
                </a:gridCol>
              </a:tblGrid>
              <a:tr h="331188">
                <a:tc>
                  <a:txBody>
                    <a:bodyPr/>
                    <a:lstStyle/>
                    <a:p>
                      <a:pPr algn="ctr"/>
                      <a:r>
                        <a:rPr lang="en-US" sz="1600" dirty="0">
                          <a:latin typeface="Helvetica" pitchFamily="2" charset="0"/>
                        </a:rPr>
                        <a:t>Questions</a:t>
                      </a:r>
                    </a:p>
                  </a:txBody>
                  <a:tcPr/>
                </a:tc>
                <a:tc>
                  <a:txBody>
                    <a:bodyPr/>
                    <a:lstStyle/>
                    <a:p>
                      <a:pPr algn="ctr"/>
                      <a:r>
                        <a:rPr lang="en-US" sz="1600" dirty="0">
                          <a:latin typeface="Helvetica" pitchFamily="2" charset="0"/>
                        </a:rPr>
                        <a:t> Answers</a:t>
                      </a:r>
                    </a:p>
                  </a:txBody>
                  <a:tcPr/>
                </a:tc>
                <a:extLst>
                  <a:ext uri="{0D108BD9-81ED-4DB2-BD59-A6C34878D82A}">
                    <a16:rowId xmlns:a16="http://schemas.microsoft.com/office/drawing/2014/main" val="238200158"/>
                  </a:ext>
                </a:extLst>
              </a:tr>
              <a:tr h="81291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600" b="1" dirty="0">
                          <a:solidFill>
                            <a:srgbClr val="002060"/>
                          </a:solidFill>
                          <a:latin typeface="Helvetica" pitchFamily="2" charset="0"/>
                        </a:rPr>
                        <a:t>Has trait EI a greater correlation with job performance than any of the Big-5 personality traits? </a:t>
                      </a:r>
                    </a:p>
                    <a:p>
                      <a:endParaRPr lang="en-US" sz="1600" dirty="0">
                        <a:solidFill>
                          <a:srgbClr val="002060"/>
                        </a:solidFill>
                        <a:latin typeface="Helvetica" pitchFamily="2"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1" dirty="0">
                          <a:solidFill>
                            <a:srgbClr val="002060"/>
                          </a:solidFill>
                          <a:latin typeface="Helvetica" pitchFamily="2" charset="0"/>
                        </a:rPr>
                        <a:t>Yes</a:t>
                      </a:r>
                      <a:r>
                        <a:rPr lang="en-US" sz="1600" dirty="0">
                          <a:solidFill>
                            <a:srgbClr val="002060"/>
                          </a:solidFill>
                          <a:latin typeface="Helvetica" pitchFamily="2" charset="0"/>
                        </a:rPr>
                        <a:t>, r = 0.46 v 0.06-0.21</a:t>
                      </a:r>
                    </a:p>
                  </a:txBody>
                  <a:tcPr/>
                </a:tc>
                <a:extLst>
                  <a:ext uri="{0D108BD9-81ED-4DB2-BD59-A6C34878D82A}">
                    <a16:rowId xmlns:a16="http://schemas.microsoft.com/office/drawing/2014/main" val="1806837657"/>
                  </a:ext>
                </a:extLst>
              </a:tr>
              <a:tr h="81291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600" b="1" dirty="0">
                          <a:solidFill>
                            <a:srgbClr val="002060"/>
                          </a:solidFill>
                          <a:latin typeface="Helvetica" pitchFamily="2" charset="0"/>
                        </a:rPr>
                        <a:t>Has ability EI a greater correlation with job performance than any of the Big-5 personality traits? </a:t>
                      </a:r>
                    </a:p>
                    <a:p>
                      <a:endParaRPr lang="en-US" sz="1600" dirty="0">
                        <a:solidFill>
                          <a:srgbClr val="002060"/>
                        </a:solidFill>
                        <a:latin typeface="Helvetica" pitchFamily="2"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1" dirty="0">
                          <a:solidFill>
                            <a:srgbClr val="002060"/>
                          </a:solidFill>
                          <a:latin typeface="Helvetica" pitchFamily="2" charset="0"/>
                        </a:rPr>
                        <a:t>No</a:t>
                      </a:r>
                      <a:r>
                        <a:rPr lang="en-US" sz="1600" dirty="0">
                          <a:solidFill>
                            <a:srgbClr val="002060"/>
                          </a:solidFill>
                          <a:latin typeface="Helvetica" pitchFamily="2" charset="0"/>
                        </a:rPr>
                        <a:t>, r = 0.18 v r = 0.06-0.21</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600" b="1" dirty="0">
                          <a:solidFill>
                            <a:srgbClr val="002060"/>
                          </a:solidFill>
                          <a:latin typeface="Helvetica" pitchFamily="2" charset="0"/>
                        </a:rPr>
                        <a:t>Conscientiousness</a:t>
                      </a:r>
                      <a:r>
                        <a:rPr lang="en-US" sz="1600" dirty="0">
                          <a:solidFill>
                            <a:srgbClr val="002060"/>
                          </a:solidFill>
                          <a:latin typeface="Helvetica" pitchFamily="2" charset="0"/>
                        </a:rPr>
                        <a:t> is the only big-5 trait with a greater correlation with job performance than ability EI, r = 0.18 v 0.21</a:t>
                      </a:r>
                    </a:p>
                  </a:txBody>
                  <a:tcPr/>
                </a:tc>
                <a:extLst>
                  <a:ext uri="{0D108BD9-81ED-4DB2-BD59-A6C34878D82A}">
                    <a16:rowId xmlns:a16="http://schemas.microsoft.com/office/drawing/2014/main" val="3935057513"/>
                  </a:ext>
                </a:extLst>
              </a:tr>
              <a:tr h="36631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600" b="1" dirty="0">
                          <a:solidFill>
                            <a:srgbClr val="002060"/>
                          </a:solidFill>
                          <a:latin typeface="Helvetica" pitchFamily="2" charset="0"/>
                        </a:rPr>
                        <a:t>Have ability &amp; trait EI  greater correlations than any of the Big-5 personality traits with job performance for high emotional labour jobs? </a:t>
                      </a:r>
                    </a:p>
                    <a:p>
                      <a:endParaRPr lang="en-US" sz="1600" dirty="0">
                        <a:solidFill>
                          <a:srgbClr val="002060"/>
                        </a:solidFill>
                        <a:latin typeface="Helvetica" pitchFamily="2"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1" dirty="0">
                          <a:solidFill>
                            <a:srgbClr val="002060"/>
                          </a:solidFill>
                          <a:latin typeface="Helvetica" pitchFamily="2" charset="0"/>
                        </a:rPr>
                        <a:t>Yes</a:t>
                      </a:r>
                      <a:r>
                        <a:rPr lang="en-US" sz="1600" dirty="0">
                          <a:solidFill>
                            <a:srgbClr val="002060"/>
                          </a:solidFill>
                          <a:latin typeface="Helvetica" pitchFamily="2" charset="0"/>
                        </a:rPr>
                        <a:t>, r = 0.24-0.59 v 0.09-0.20</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600" dirty="0">
                        <a:solidFill>
                          <a:srgbClr val="002060"/>
                        </a:solidFill>
                        <a:latin typeface="Helvetica" pitchFamily="2" charset="0"/>
                      </a:endParaRPr>
                    </a:p>
                  </a:txBody>
                  <a:tcPr/>
                </a:tc>
                <a:extLst>
                  <a:ext uri="{0D108BD9-81ED-4DB2-BD59-A6C34878D82A}">
                    <a16:rowId xmlns:a16="http://schemas.microsoft.com/office/drawing/2014/main" val="2620368625"/>
                  </a:ext>
                </a:extLst>
              </a:tr>
            </a:tbl>
          </a:graphicData>
        </a:graphic>
      </p:graphicFrame>
    </p:spTree>
    <p:extLst>
      <p:ext uri="{BB962C8B-B14F-4D97-AF65-F5344CB8AC3E}">
        <p14:creationId xmlns:p14="http://schemas.microsoft.com/office/powerpoint/2010/main" val="19773347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37E9AC-38C7-DD48-AF6C-0FABF539ABA2}"/>
              </a:ext>
            </a:extLst>
          </p:cNvPr>
          <p:cNvSpPr>
            <a:spLocks noGrp="1"/>
          </p:cNvSpPr>
          <p:nvPr>
            <p:ph idx="1"/>
          </p:nvPr>
        </p:nvSpPr>
        <p:spPr>
          <a:xfrm>
            <a:off x="379142" y="1326861"/>
            <a:ext cx="8586438" cy="4559590"/>
          </a:xfrm>
        </p:spPr>
        <p:txBody>
          <a:bodyPr>
            <a:normAutofit fontScale="92500" lnSpcReduction="10000"/>
          </a:bodyPr>
          <a:lstStyle/>
          <a:p>
            <a:pPr lvl="0"/>
            <a:r>
              <a:rPr lang="en-GB" sz="2200" dirty="0">
                <a:solidFill>
                  <a:srgbClr val="002060"/>
                </a:solidFill>
                <a:latin typeface="Helvetica" pitchFamily="2" charset="0"/>
              </a:rPr>
              <a:t>Understand how emotional intelligence is conceptualized within positive psychology</a:t>
            </a:r>
          </a:p>
          <a:p>
            <a:pPr lvl="0"/>
            <a:endParaRPr lang="en-IE" sz="2200" dirty="0">
              <a:solidFill>
                <a:srgbClr val="002060"/>
              </a:solidFill>
              <a:latin typeface="Helvetica" pitchFamily="2" charset="0"/>
            </a:endParaRPr>
          </a:p>
          <a:p>
            <a:pPr lvl="0"/>
            <a:r>
              <a:rPr lang="en-GB" sz="2200" dirty="0">
                <a:solidFill>
                  <a:srgbClr val="002060"/>
                </a:solidFill>
                <a:latin typeface="Helvetica" pitchFamily="2" charset="0"/>
              </a:rPr>
              <a:t>Understand the main theories of emotional intelligence</a:t>
            </a:r>
          </a:p>
          <a:p>
            <a:pPr lvl="0"/>
            <a:endParaRPr lang="en-IE" sz="2200" dirty="0">
              <a:solidFill>
                <a:srgbClr val="002060"/>
              </a:solidFill>
              <a:latin typeface="Helvetica" pitchFamily="2" charset="0"/>
            </a:endParaRPr>
          </a:p>
          <a:p>
            <a:pPr lvl="0"/>
            <a:r>
              <a:rPr lang="en-GB" sz="2200" dirty="0">
                <a:solidFill>
                  <a:srgbClr val="002060"/>
                </a:solidFill>
                <a:latin typeface="Helvetica" pitchFamily="2" charset="0"/>
              </a:rPr>
              <a:t>Know how to assess ability and trait emotional intelligence</a:t>
            </a:r>
          </a:p>
          <a:p>
            <a:pPr lvl="0"/>
            <a:endParaRPr lang="en-IE" sz="2200" dirty="0">
              <a:solidFill>
                <a:srgbClr val="002060"/>
              </a:solidFill>
              <a:latin typeface="Helvetica" pitchFamily="2" charset="0"/>
            </a:endParaRPr>
          </a:p>
          <a:p>
            <a:pPr lvl="0"/>
            <a:r>
              <a:rPr lang="en-GB" sz="2200" dirty="0">
                <a:solidFill>
                  <a:srgbClr val="002060"/>
                </a:solidFill>
                <a:latin typeface="Helvetica" pitchFamily="2" charset="0"/>
              </a:rPr>
              <a:t>Identify the main research findings linking emotional intelligence to general intelligence, personality, job performance, wellbeing and health</a:t>
            </a:r>
          </a:p>
          <a:p>
            <a:pPr lvl="0"/>
            <a:endParaRPr lang="en-IE" sz="2200" dirty="0">
              <a:solidFill>
                <a:srgbClr val="002060"/>
              </a:solidFill>
              <a:latin typeface="Helvetica" pitchFamily="2" charset="0"/>
            </a:endParaRPr>
          </a:p>
          <a:p>
            <a:pPr lvl="0"/>
            <a:r>
              <a:rPr lang="en-GB" sz="2200" dirty="0">
                <a:solidFill>
                  <a:srgbClr val="002060"/>
                </a:solidFill>
                <a:latin typeface="Helvetica" pitchFamily="2" charset="0"/>
              </a:rPr>
              <a:t>Know about research on the impact of emotional intelligence training </a:t>
            </a:r>
          </a:p>
          <a:p>
            <a:pPr lvl="0"/>
            <a:endParaRPr lang="en-IE" sz="2200" dirty="0">
              <a:solidFill>
                <a:srgbClr val="002060"/>
              </a:solidFill>
              <a:latin typeface="Helvetica" pitchFamily="2" charset="0"/>
            </a:endParaRPr>
          </a:p>
          <a:p>
            <a:pPr lvl="0"/>
            <a:r>
              <a:rPr lang="en-GB" sz="2200" dirty="0">
                <a:solidFill>
                  <a:srgbClr val="002060"/>
                </a:solidFill>
                <a:latin typeface="Helvetica" pitchFamily="2" charset="0"/>
              </a:rPr>
              <a:t>Be able to engage in exercises designed to enhance emotional intelligence</a:t>
            </a:r>
            <a:endParaRPr lang="en-IE" sz="2200" dirty="0">
              <a:solidFill>
                <a:srgbClr val="002060"/>
              </a:solidFill>
              <a:latin typeface="Helvetica" pitchFamily="2" charset="0"/>
            </a:endParaRPr>
          </a:p>
          <a:p>
            <a:pPr lvl="0"/>
            <a:endParaRPr lang="en-GB" sz="2000" dirty="0">
              <a:solidFill>
                <a:srgbClr val="002060"/>
              </a:solidFill>
              <a:latin typeface="Helvetica" pitchFamily="2" charset="0"/>
            </a:endParaRPr>
          </a:p>
        </p:txBody>
      </p:sp>
      <p:sp>
        <p:nvSpPr>
          <p:cNvPr id="5" name="TextBox 4">
            <a:extLst>
              <a:ext uri="{FF2B5EF4-FFF2-40B4-BE49-F238E27FC236}">
                <a16:creationId xmlns:a16="http://schemas.microsoft.com/office/drawing/2014/main" id="{EBE085B0-6671-BA46-8755-AE87DA0D5097}"/>
              </a:ext>
            </a:extLst>
          </p:cNvPr>
          <p:cNvSpPr txBox="1"/>
          <p:nvPr/>
        </p:nvSpPr>
        <p:spPr>
          <a:xfrm>
            <a:off x="2962975" y="563666"/>
            <a:ext cx="3218050" cy="407883"/>
          </a:xfrm>
          <a:prstGeom prst="rect">
            <a:avLst/>
          </a:prstGeom>
          <a:noFill/>
        </p:spPr>
        <p:txBody>
          <a:bodyPr wrap="square" rtlCol="0">
            <a:spAutoFit/>
          </a:bodyPr>
          <a:lstStyle/>
          <a:p>
            <a:r>
              <a:rPr lang="en-GB" sz="2000" b="1" dirty="0">
                <a:solidFill>
                  <a:srgbClr val="0070C0"/>
                </a:solidFill>
                <a:latin typeface="Helvetica" pitchFamily="2" charset="0"/>
              </a:rPr>
              <a:t>LEARNING OBJECTIVES</a:t>
            </a:r>
            <a:endParaRPr lang="en-IE" sz="2000" dirty="0">
              <a:solidFill>
                <a:srgbClr val="0070C0"/>
              </a:solidFill>
              <a:latin typeface="Helvetica" pitchFamily="2" charset="0"/>
            </a:endParaRPr>
          </a:p>
        </p:txBody>
      </p:sp>
    </p:spTree>
    <p:extLst>
      <p:ext uri="{BB962C8B-B14F-4D97-AF65-F5344CB8AC3E}">
        <p14:creationId xmlns:p14="http://schemas.microsoft.com/office/powerpoint/2010/main" val="13471643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B2B3DFA-BD28-0F4E-A277-8A014C42123F}"/>
              </a:ext>
            </a:extLst>
          </p:cNvPr>
          <p:cNvSpPr txBox="1"/>
          <p:nvPr/>
        </p:nvSpPr>
        <p:spPr>
          <a:xfrm>
            <a:off x="630692" y="383855"/>
            <a:ext cx="7430703" cy="400110"/>
          </a:xfrm>
          <a:prstGeom prst="rect">
            <a:avLst/>
          </a:prstGeom>
          <a:noFill/>
        </p:spPr>
        <p:txBody>
          <a:bodyPr wrap="square" rtlCol="0">
            <a:spAutoFit/>
          </a:bodyPr>
          <a:lstStyle/>
          <a:p>
            <a:pPr algn="ctr"/>
            <a:r>
              <a:rPr lang="en-GB" sz="2000" b="1" dirty="0">
                <a:solidFill>
                  <a:srgbClr val="0070C0"/>
                </a:solidFill>
                <a:latin typeface="Helvetica" pitchFamily="2" charset="0"/>
              </a:rPr>
              <a:t>WHY DOES TRAIT EI PREDICT JOB PERFORMANCE?</a:t>
            </a:r>
            <a:endParaRPr lang="en-IE" sz="2000" dirty="0">
              <a:solidFill>
                <a:srgbClr val="0070C0"/>
              </a:solidFill>
              <a:latin typeface="Helvetica" pitchFamily="2" charset="0"/>
            </a:endParaRPr>
          </a:p>
        </p:txBody>
      </p:sp>
      <p:sp>
        <p:nvSpPr>
          <p:cNvPr id="3" name="TextBox 2">
            <a:extLst>
              <a:ext uri="{FF2B5EF4-FFF2-40B4-BE49-F238E27FC236}">
                <a16:creationId xmlns:a16="http://schemas.microsoft.com/office/drawing/2014/main" id="{0610B61B-3D5F-5C43-ACB9-F94D508D01D5}"/>
              </a:ext>
            </a:extLst>
          </p:cNvPr>
          <p:cNvSpPr txBox="1"/>
          <p:nvPr/>
        </p:nvSpPr>
        <p:spPr>
          <a:xfrm>
            <a:off x="1179094" y="783965"/>
            <a:ext cx="6785812" cy="4985980"/>
          </a:xfrm>
          <a:prstGeom prst="rect">
            <a:avLst/>
          </a:prstGeom>
          <a:noFill/>
        </p:spPr>
        <p:txBody>
          <a:bodyPr wrap="square" rtlCol="0">
            <a:spAutoFit/>
          </a:bodyPr>
          <a:lstStyle/>
          <a:p>
            <a:endParaRPr lang="en-GB" dirty="0">
              <a:solidFill>
                <a:srgbClr val="002060"/>
              </a:solidFill>
              <a:latin typeface="Helvetica" pitchFamily="2" charset="0"/>
            </a:endParaRPr>
          </a:p>
          <a:p>
            <a:r>
              <a:rPr lang="en-GB" sz="2000" dirty="0">
                <a:solidFill>
                  <a:srgbClr val="002060"/>
                </a:solidFill>
                <a:latin typeface="Helvetica" pitchFamily="2" charset="0"/>
              </a:rPr>
              <a:t>Dana Joseph &amp; Daniel Newman, in a large meta-analysis, found that trait EI predicts job performance well, because the content of measures of trait emotional intelligence overlaps with the content of seven well-established constructs known to predict job performance</a:t>
            </a:r>
          </a:p>
          <a:p>
            <a:pPr marL="285750" indent="-285750">
              <a:buFont typeface="Arial" panose="020B0604020202020204" pitchFamily="34" charset="0"/>
              <a:buChar char="•"/>
            </a:pPr>
            <a:endParaRPr lang="en-GB" sz="2000" dirty="0">
              <a:solidFill>
                <a:srgbClr val="002060"/>
              </a:solidFill>
              <a:latin typeface="Helvetica" pitchFamily="2" charset="0"/>
            </a:endParaRPr>
          </a:p>
          <a:p>
            <a:pPr marL="742950" lvl="1" indent="-285750">
              <a:buFont typeface="Arial" panose="020B0604020202020204" pitchFamily="34" charset="0"/>
              <a:buChar char="•"/>
            </a:pPr>
            <a:r>
              <a:rPr lang="en-GB" sz="2000" dirty="0">
                <a:solidFill>
                  <a:srgbClr val="002060"/>
                </a:solidFill>
                <a:latin typeface="Helvetica" pitchFamily="2" charset="0"/>
              </a:rPr>
              <a:t>IQ</a:t>
            </a:r>
          </a:p>
          <a:p>
            <a:pPr marL="742950" lvl="1" indent="-285750">
              <a:buFont typeface="Arial" panose="020B0604020202020204" pitchFamily="34" charset="0"/>
              <a:buChar char="•"/>
            </a:pPr>
            <a:r>
              <a:rPr lang="en-GB" sz="2000" dirty="0">
                <a:solidFill>
                  <a:srgbClr val="002060"/>
                </a:solidFill>
                <a:latin typeface="Helvetica" pitchFamily="2" charset="0"/>
              </a:rPr>
              <a:t>Ability emotional intelligence</a:t>
            </a:r>
          </a:p>
          <a:p>
            <a:pPr marL="742950" lvl="1" indent="-285750">
              <a:buFont typeface="Arial" panose="020B0604020202020204" pitchFamily="34" charset="0"/>
              <a:buChar char="•"/>
            </a:pPr>
            <a:r>
              <a:rPr lang="en-GB" sz="2000" dirty="0">
                <a:solidFill>
                  <a:srgbClr val="002060"/>
                </a:solidFill>
                <a:latin typeface="Helvetica" pitchFamily="2" charset="0"/>
              </a:rPr>
              <a:t>Self-rated performance</a:t>
            </a:r>
          </a:p>
          <a:p>
            <a:pPr marL="742950" lvl="1" indent="-285750">
              <a:buFont typeface="Arial" panose="020B0604020202020204" pitchFamily="34" charset="0"/>
              <a:buChar char="•"/>
            </a:pPr>
            <a:endParaRPr lang="en-GB" sz="2000" dirty="0">
              <a:solidFill>
                <a:srgbClr val="002060"/>
              </a:solidFill>
              <a:latin typeface="Helvetica" pitchFamily="2" charset="0"/>
            </a:endParaRPr>
          </a:p>
          <a:p>
            <a:pPr marL="742950" lvl="1" indent="-285750">
              <a:buFont typeface="Arial" panose="020B0604020202020204" pitchFamily="34" charset="0"/>
              <a:buChar char="•"/>
            </a:pPr>
            <a:r>
              <a:rPr lang="en-GB" sz="2000" dirty="0">
                <a:solidFill>
                  <a:srgbClr val="002060"/>
                </a:solidFill>
                <a:latin typeface="Helvetica" pitchFamily="2" charset="0"/>
              </a:rPr>
              <a:t>Conscientiousness</a:t>
            </a:r>
          </a:p>
          <a:p>
            <a:pPr marL="742950" lvl="1" indent="-285750">
              <a:buFont typeface="Arial" panose="020B0604020202020204" pitchFamily="34" charset="0"/>
              <a:buChar char="•"/>
            </a:pPr>
            <a:r>
              <a:rPr lang="en-GB" sz="2000" dirty="0">
                <a:solidFill>
                  <a:srgbClr val="002060"/>
                </a:solidFill>
                <a:latin typeface="Helvetica" pitchFamily="2" charset="0"/>
              </a:rPr>
              <a:t>Emotional stability (or low neuroticism)</a:t>
            </a:r>
          </a:p>
          <a:p>
            <a:pPr marL="742950" lvl="1" indent="-285750">
              <a:buFont typeface="Arial" panose="020B0604020202020204" pitchFamily="34" charset="0"/>
              <a:buChar char="•"/>
            </a:pPr>
            <a:r>
              <a:rPr lang="en-GB" sz="2000" dirty="0">
                <a:solidFill>
                  <a:srgbClr val="002060"/>
                </a:solidFill>
                <a:latin typeface="Helvetica" pitchFamily="2" charset="0"/>
              </a:rPr>
              <a:t>Extraversion</a:t>
            </a:r>
          </a:p>
          <a:p>
            <a:pPr marL="742950" lvl="1" indent="-285750">
              <a:buFont typeface="Arial" panose="020B0604020202020204" pitchFamily="34" charset="0"/>
              <a:buChar char="•"/>
            </a:pPr>
            <a:endParaRPr lang="en-GB" sz="2000" dirty="0">
              <a:solidFill>
                <a:srgbClr val="002060"/>
              </a:solidFill>
              <a:latin typeface="Helvetica" pitchFamily="2" charset="0"/>
            </a:endParaRPr>
          </a:p>
          <a:p>
            <a:pPr marL="742950" lvl="1" indent="-285750">
              <a:buFont typeface="Arial" panose="020B0604020202020204" pitchFamily="34" charset="0"/>
              <a:buChar char="•"/>
            </a:pPr>
            <a:r>
              <a:rPr lang="en-GB" sz="2000" dirty="0">
                <a:solidFill>
                  <a:srgbClr val="002060"/>
                </a:solidFill>
                <a:latin typeface="Helvetica" pitchFamily="2" charset="0"/>
              </a:rPr>
              <a:t>Self-efficacy</a:t>
            </a:r>
          </a:p>
        </p:txBody>
      </p:sp>
    </p:spTree>
    <p:extLst>
      <p:ext uri="{BB962C8B-B14F-4D97-AF65-F5344CB8AC3E}">
        <p14:creationId xmlns:p14="http://schemas.microsoft.com/office/powerpoint/2010/main" val="33217731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B2B3DFA-BD28-0F4E-A277-8A014C42123F}"/>
              </a:ext>
            </a:extLst>
          </p:cNvPr>
          <p:cNvSpPr txBox="1"/>
          <p:nvPr/>
        </p:nvSpPr>
        <p:spPr>
          <a:xfrm>
            <a:off x="144379" y="126901"/>
            <a:ext cx="8855242" cy="707886"/>
          </a:xfrm>
          <a:prstGeom prst="rect">
            <a:avLst/>
          </a:prstGeom>
          <a:noFill/>
        </p:spPr>
        <p:txBody>
          <a:bodyPr wrap="square" rtlCol="0">
            <a:spAutoFit/>
          </a:bodyPr>
          <a:lstStyle/>
          <a:p>
            <a:pPr algn="ctr"/>
            <a:r>
              <a:rPr lang="en-GB" sz="2000" b="1" dirty="0">
                <a:solidFill>
                  <a:srgbClr val="0070C0"/>
                </a:solidFill>
                <a:latin typeface="Helvetica" pitchFamily="2" charset="0"/>
              </a:rPr>
              <a:t>HOW DO ABILITY EI, IQ &amp; BIG 5 PERSONALITY TRAITS CONTRIBUTE TO JOB PERFORMANCE?</a:t>
            </a:r>
            <a:r>
              <a:rPr lang="en-GB" sz="2000" dirty="0">
                <a:solidFill>
                  <a:srgbClr val="0070C0"/>
                </a:solidFill>
                <a:latin typeface="Helvetica" pitchFamily="2" charset="0"/>
              </a:rPr>
              <a:t> </a:t>
            </a:r>
            <a:endParaRPr lang="en-IE" sz="2000" dirty="0">
              <a:solidFill>
                <a:srgbClr val="0070C0"/>
              </a:solidFill>
              <a:latin typeface="Helvetica" pitchFamily="2" charset="0"/>
            </a:endParaRPr>
          </a:p>
        </p:txBody>
      </p:sp>
      <p:sp>
        <p:nvSpPr>
          <p:cNvPr id="3" name="TextBox 2">
            <a:extLst>
              <a:ext uri="{FF2B5EF4-FFF2-40B4-BE49-F238E27FC236}">
                <a16:creationId xmlns:a16="http://schemas.microsoft.com/office/drawing/2014/main" id="{0610B61B-3D5F-5C43-ACB9-F94D508D01D5}"/>
              </a:ext>
            </a:extLst>
          </p:cNvPr>
          <p:cNvSpPr txBox="1"/>
          <p:nvPr/>
        </p:nvSpPr>
        <p:spPr>
          <a:xfrm>
            <a:off x="202131" y="723275"/>
            <a:ext cx="8758990" cy="5909310"/>
          </a:xfrm>
          <a:prstGeom prst="rect">
            <a:avLst/>
          </a:prstGeom>
          <a:noFill/>
        </p:spPr>
        <p:txBody>
          <a:bodyPr wrap="square" rtlCol="0">
            <a:spAutoFit/>
          </a:bodyPr>
          <a:lstStyle/>
          <a:p>
            <a:endParaRPr lang="en-GB" dirty="0">
              <a:solidFill>
                <a:srgbClr val="002060"/>
              </a:solidFill>
              <a:latin typeface="Helvetica" pitchFamily="2" charset="0"/>
            </a:endParaRPr>
          </a:p>
          <a:p>
            <a:pPr marL="342900" indent="-342900">
              <a:buFont typeface="Arial" panose="020B0604020202020204" pitchFamily="34" charset="0"/>
              <a:buChar char="•"/>
            </a:pPr>
            <a:r>
              <a:rPr lang="en-GB" sz="1500" dirty="0">
                <a:solidFill>
                  <a:srgbClr val="002060"/>
                </a:solidFill>
                <a:latin typeface="Helvetica" pitchFamily="2" charset="0"/>
              </a:rPr>
              <a:t>Dana Joseph &amp; Daniel Newman’s cascading model integrates theoretical frameworks and empirical findings on the effects on job performance of  </a:t>
            </a:r>
          </a:p>
          <a:p>
            <a:pPr marL="742950" lvl="1" indent="-285750">
              <a:buFont typeface="Arial" panose="020B0604020202020204" pitchFamily="34" charset="0"/>
              <a:buChar char="•"/>
            </a:pPr>
            <a:r>
              <a:rPr lang="en-GB" sz="1500" dirty="0">
                <a:solidFill>
                  <a:srgbClr val="002060"/>
                </a:solidFill>
                <a:latin typeface="Helvetica" pitchFamily="2" charset="0"/>
              </a:rPr>
              <a:t>Ability EI (emotional regulation, understanding, and perception)</a:t>
            </a:r>
            <a:r>
              <a:rPr lang="en-IE" sz="1500" dirty="0">
                <a:solidFill>
                  <a:srgbClr val="002060"/>
                </a:solidFill>
                <a:latin typeface="Helvetica" pitchFamily="2" charset="0"/>
              </a:rPr>
              <a:t> </a:t>
            </a:r>
            <a:endParaRPr lang="en-GB" sz="1500" dirty="0">
              <a:solidFill>
                <a:srgbClr val="002060"/>
              </a:solidFill>
              <a:latin typeface="Helvetica" pitchFamily="2" charset="0"/>
            </a:endParaRPr>
          </a:p>
          <a:p>
            <a:pPr marL="742950" lvl="1" indent="-285750">
              <a:buFont typeface="Arial" panose="020B0604020202020204" pitchFamily="34" charset="0"/>
              <a:buChar char="•"/>
            </a:pPr>
            <a:r>
              <a:rPr lang="en-GB" sz="1500" dirty="0">
                <a:solidFill>
                  <a:srgbClr val="002060"/>
                </a:solidFill>
                <a:latin typeface="Helvetica" pitchFamily="2" charset="0"/>
              </a:rPr>
              <a:t>IQ</a:t>
            </a:r>
          </a:p>
          <a:p>
            <a:pPr marL="742950" lvl="1" indent="-285750">
              <a:buFont typeface="Arial" panose="020B0604020202020204" pitchFamily="34" charset="0"/>
              <a:buChar char="•"/>
            </a:pPr>
            <a:r>
              <a:rPr lang="en-GB" sz="1500" dirty="0">
                <a:solidFill>
                  <a:srgbClr val="002060"/>
                </a:solidFill>
                <a:latin typeface="Helvetica" pitchFamily="2" charset="0"/>
              </a:rPr>
              <a:t>Personality traits (Conscientiousness &amp; Emotional stability [or low neuroticism])</a:t>
            </a:r>
          </a:p>
          <a:p>
            <a:pPr marL="742950" lvl="1" indent="-285750">
              <a:buFont typeface="Arial" panose="020B0604020202020204" pitchFamily="34" charset="0"/>
              <a:buChar char="•"/>
            </a:pPr>
            <a:endParaRPr lang="en-GB" sz="1500" dirty="0">
              <a:solidFill>
                <a:srgbClr val="002060"/>
              </a:solidFill>
              <a:latin typeface="Helvetica" pitchFamily="2" charset="0"/>
            </a:endParaRPr>
          </a:p>
          <a:p>
            <a:pPr marL="285750" indent="-285750">
              <a:buFont typeface="Arial" panose="020B0604020202020204" pitchFamily="34" charset="0"/>
              <a:buChar char="•"/>
            </a:pPr>
            <a:r>
              <a:rPr lang="en-GB" sz="1500" dirty="0">
                <a:solidFill>
                  <a:srgbClr val="002060"/>
                </a:solidFill>
                <a:latin typeface="Helvetica" pitchFamily="2" charset="0"/>
              </a:rPr>
              <a:t>In this model (on the next slide)</a:t>
            </a:r>
          </a:p>
          <a:p>
            <a:pPr marL="742950" lvl="1" indent="-285750">
              <a:buFont typeface="Arial" panose="020B0604020202020204" pitchFamily="34" charset="0"/>
              <a:buChar char="•"/>
            </a:pPr>
            <a:r>
              <a:rPr lang="en-GB" sz="1500" dirty="0">
                <a:solidFill>
                  <a:srgbClr val="002060"/>
                </a:solidFill>
                <a:latin typeface="Helvetica" pitchFamily="2" charset="0"/>
              </a:rPr>
              <a:t>Job performance is proximally affected by emotional regulation</a:t>
            </a:r>
          </a:p>
          <a:p>
            <a:pPr marL="742950" lvl="1" indent="-285750">
              <a:buFont typeface="Arial" panose="020B0604020202020204" pitchFamily="34" charset="0"/>
              <a:buChar char="•"/>
            </a:pPr>
            <a:endParaRPr lang="en-GB" sz="1500" dirty="0">
              <a:solidFill>
                <a:srgbClr val="002060"/>
              </a:solidFill>
              <a:latin typeface="Helvetica" pitchFamily="2" charset="0"/>
            </a:endParaRPr>
          </a:p>
          <a:p>
            <a:pPr marL="742950" lvl="1" indent="-285750">
              <a:buFont typeface="Arial" panose="020B0604020202020204" pitchFamily="34" charset="0"/>
              <a:buChar char="•"/>
            </a:pPr>
            <a:r>
              <a:rPr lang="en-GB" sz="1500" dirty="0">
                <a:solidFill>
                  <a:srgbClr val="002060"/>
                </a:solidFill>
                <a:latin typeface="Helvetica" pitchFamily="2" charset="0"/>
              </a:rPr>
              <a:t>The precursors of emotional regulation are perceiving emotions in the self and others and understanding these emotions</a:t>
            </a:r>
          </a:p>
          <a:p>
            <a:pPr marL="742950" lvl="1" indent="-285750">
              <a:buFont typeface="Arial" panose="020B0604020202020204" pitchFamily="34" charset="0"/>
              <a:buChar char="•"/>
            </a:pPr>
            <a:endParaRPr lang="en-GB" sz="1500" dirty="0">
              <a:solidFill>
                <a:srgbClr val="002060"/>
              </a:solidFill>
              <a:latin typeface="Helvetica" pitchFamily="2" charset="0"/>
            </a:endParaRPr>
          </a:p>
          <a:p>
            <a:pPr marL="742950" lvl="1" indent="-285750">
              <a:buFont typeface="Arial" panose="020B0604020202020204" pitchFamily="34" charset="0"/>
              <a:buChar char="•"/>
            </a:pPr>
            <a:r>
              <a:rPr lang="en-GB" sz="1500" dirty="0">
                <a:solidFill>
                  <a:srgbClr val="002060"/>
                </a:solidFill>
                <a:latin typeface="Helvetica" pitchFamily="2" charset="0"/>
              </a:rPr>
              <a:t>These three facets of emotional intelligence (regulation, understanding, and perception) which affect job performance are influenced by cognitive ability (IQ), conscientiousness, and emotional stability (2 of the big-5 personality traits)</a:t>
            </a:r>
          </a:p>
          <a:p>
            <a:pPr marL="742950" lvl="1" indent="-285750">
              <a:buFont typeface="Arial" panose="020B0604020202020204" pitchFamily="34" charset="0"/>
              <a:buChar char="•"/>
            </a:pPr>
            <a:endParaRPr lang="en-GB" sz="1500" dirty="0">
              <a:solidFill>
                <a:srgbClr val="002060"/>
              </a:solidFill>
              <a:latin typeface="Helvetica" pitchFamily="2" charset="0"/>
            </a:endParaRPr>
          </a:p>
          <a:p>
            <a:pPr marL="742950" lvl="1" indent="-285750">
              <a:buFont typeface="Arial" panose="020B0604020202020204" pitchFamily="34" charset="0"/>
              <a:buChar char="•"/>
            </a:pPr>
            <a:r>
              <a:rPr lang="en-GB" sz="1500" dirty="0">
                <a:solidFill>
                  <a:srgbClr val="002060"/>
                </a:solidFill>
                <a:latin typeface="Helvetica" pitchFamily="2" charset="0"/>
              </a:rPr>
              <a:t>Conscientiousness affects emotional perception, since people with this trait are good at detecting personal emotions and impulses and controlling these</a:t>
            </a:r>
          </a:p>
          <a:p>
            <a:pPr marL="742950" lvl="1" indent="-285750">
              <a:buFont typeface="Arial" panose="020B0604020202020204" pitchFamily="34" charset="0"/>
              <a:buChar char="•"/>
            </a:pPr>
            <a:endParaRPr lang="en-GB" sz="1500" dirty="0">
              <a:solidFill>
                <a:srgbClr val="002060"/>
              </a:solidFill>
              <a:latin typeface="Helvetica" pitchFamily="2" charset="0"/>
            </a:endParaRPr>
          </a:p>
          <a:p>
            <a:pPr marL="742950" lvl="1" indent="-285750">
              <a:buFont typeface="Arial" panose="020B0604020202020204" pitchFamily="34" charset="0"/>
              <a:buChar char="•"/>
            </a:pPr>
            <a:r>
              <a:rPr lang="en-GB" sz="1500" dirty="0">
                <a:solidFill>
                  <a:srgbClr val="002060"/>
                </a:solidFill>
                <a:latin typeface="Helvetica" pitchFamily="2" charset="0"/>
              </a:rPr>
              <a:t>Cognitive ability affects emotional understanding, since clever people are better at understanding complex emotions</a:t>
            </a:r>
          </a:p>
          <a:p>
            <a:pPr marL="742950" lvl="1" indent="-285750">
              <a:buFont typeface="Arial" panose="020B0604020202020204" pitchFamily="34" charset="0"/>
              <a:buChar char="•"/>
            </a:pPr>
            <a:endParaRPr lang="en-GB" sz="1500" dirty="0">
              <a:solidFill>
                <a:srgbClr val="002060"/>
              </a:solidFill>
              <a:latin typeface="Helvetica" pitchFamily="2" charset="0"/>
            </a:endParaRPr>
          </a:p>
          <a:p>
            <a:pPr marL="742950" lvl="1" indent="-285750">
              <a:buFont typeface="Arial" panose="020B0604020202020204" pitchFamily="34" charset="0"/>
              <a:buChar char="•"/>
            </a:pPr>
            <a:r>
              <a:rPr lang="en-GB" sz="1500" dirty="0">
                <a:solidFill>
                  <a:srgbClr val="002060"/>
                </a:solidFill>
                <a:latin typeface="Helvetica" pitchFamily="2" charset="0"/>
              </a:rPr>
              <a:t>Emotional stability affects emotional regulation, since more emotionally stable people have a greater capacity for self-regulation</a:t>
            </a:r>
          </a:p>
        </p:txBody>
      </p:sp>
    </p:spTree>
    <p:extLst>
      <p:ext uri="{BB962C8B-B14F-4D97-AF65-F5344CB8AC3E}">
        <p14:creationId xmlns:p14="http://schemas.microsoft.com/office/powerpoint/2010/main" val="23061681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4538756F-AF32-1048-8BB8-E9ADEA6C8CCA}"/>
              </a:ext>
            </a:extLst>
          </p:cNvPr>
          <p:cNvPicPr>
            <a:picLocks noChangeAspect="1"/>
          </p:cNvPicPr>
          <p:nvPr/>
        </p:nvPicPr>
        <p:blipFill>
          <a:blip r:embed="rId2"/>
          <a:stretch>
            <a:fillRect/>
          </a:stretch>
        </p:blipFill>
        <p:spPr>
          <a:xfrm>
            <a:off x="77002" y="784459"/>
            <a:ext cx="8758990" cy="5297104"/>
          </a:xfrm>
          <a:prstGeom prst="rect">
            <a:avLst/>
          </a:prstGeom>
        </p:spPr>
      </p:pic>
      <p:sp>
        <p:nvSpPr>
          <p:cNvPr id="4" name="TextBox 3">
            <a:extLst>
              <a:ext uri="{FF2B5EF4-FFF2-40B4-BE49-F238E27FC236}">
                <a16:creationId xmlns:a16="http://schemas.microsoft.com/office/drawing/2014/main" id="{40F2EF5A-E413-0348-8BD7-08421D500B82}"/>
              </a:ext>
            </a:extLst>
          </p:cNvPr>
          <p:cNvSpPr txBox="1"/>
          <p:nvPr/>
        </p:nvSpPr>
        <p:spPr>
          <a:xfrm>
            <a:off x="481263" y="76573"/>
            <a:ext cx="8662737" cy="707886"/>
          </a:xfrm>
          <a:prstGeom prst="rect">
            <a:avLst/>
          </a:prstGeom>
          <a:noFill/>
        </p:spPr>
        <p:txBody>
          <a:bodyPr wrap="square" rtlCol="0">
            <a:spAutoFit/>
          </a:bodyPr>
          <a:lstStyle/>
          <a:p>
            <a:pPr algn="ctr"/>
            <a:r>
              <a:rPr lang="en-GB" sz="2000" b="1" dirty="0">
                <a:solidFill>
                  <a:srgbClr val="0070C0"/>
                </a:solidFill>
                <a:latin typeface="Helvetica" pitchFamily="2" charset="0"/>
              </a:rPr>
              <a:t>JOSEPH AND NEWMAN’S CASCADING MODEL OF </a:t>
            </a:r>
          </a:p>
          <a:p>
            <a:pPr algn="ctr"/>
            <a:r>
              <a:rPr lang="en-GB" sz="2000" b="1" dirty="0">
                <a:solidFill>
                  <a:srgbClr val="0070C0"/>
                </a:solidFill>
                <a:latin typeface="Helvetica" pitchFamily="2" charset="0"/>
              </a:rPr>
              <a:t>EMOTIONAL INTELLIGENCE AND JOB PERFORMANCE</a:t>
            </a:r>
            <a:endParaRPr lang="en-IE" sz="2000" dirty="0">
              <a:solidFill>
                <a:srgbClr val="0070C0"/>
              </a:solidFill>
              <a:latin typeface="Helvetica" pitchFamily="2" charset="0"/>
            </a:endParaRPr>
          </a:p>
        </p:txBody>
      </p:sp>
      <p:sp>
        <p:nvSpPr>
          <p:cNvPr id="5" name="TextBox 4">
            <a:extLst>
              <a:ext uri="{FF2B5EF4-FFF2-40B4-BE49-F238E27FC236}">
                <a16:creationId xmlns:a16="http://schemas.microsoft.com/office/drawing/2014/main" id="{0D9BC742-15A9-5843-AAA6-B341056516CE}"/>
              </a:ext>
            </a:extLst>
          </p:cNvPr>
          <p:cNvSpPr txBox="1"/>
          <p:nvPr/>
        </p:nvSpPr>
        <p:spPr>
          <a:xfrm>
            <a:off x="0" y="6073541"/>
            <a:ext cx="9144000" cy="830997"/>
          </a:xfrm>
          <a:prstGeom prst="rect">
            <a:avLst/>
          </a:prstGeom>
          <a:noFill/>
        </p:spPr>
        <p:txBody>
          <a:bodyPr wrap="square" rtlCol="0">
            <a:spAutoFit/>
          </a:bodyPr>
          <a:lstStyle/>
          <a:p>
            <a:r>
              <a:rPr lang="en-GB" sz="1200" b="1" dirty="0">
                <a:solidFill>
                  <a:srgbClr val="002060"/>
                </a:solidFill>
                <a:latin typeface="Helvetica" pitchFamily="2" charset="0"/>
              </a:rPr>
              <a:t>Note: </a:t>
            </a:r>
            <a:r>
              <a:rPr lang="en-GB" sz="1200" dirty="0">
                <a:solidFill>
                  <a:srgbClr val="002060"/>
                </a:solidFill>
                <a:latin typeface="Helvetica" pitchFamily="2" charset="0"/>
              </a:rPr>
              <a:t>Reproduced with permission of the American Psychological Association from Figure 1, p. 56 in  Joseph, D. L., &amp; Newman, D. A. (2010). Emotional intelligence: An integrative meta-analysis and cascading model.</a:t>
            </a:r>
            <a:r>
              <a:rPr lang="en-GB" sz="1200" i="1" dirty="0">
                <a:solidFill>
                  <a:srgbClr val="002060"/>
                </a:solidFill>
                <a:latin typeface="Helvetica" pitchFamily="2" charset="0"/>
              </a:rPr>
              <a:t> Journal of Applied Psychology, 95</a:t>
            </a:r>
            <a:r>
              <a:rPr lang="en-GB" sz="1200" dirty="0">
                <a:solidFill>
                  <a:srgbClr val="002060"/>
                </a:solidFill>
                <a:latin typeface="Helvetica" pitchFamily="2" charset="0"/>
              </a:rPr>
              <a:t>(1), 54-78. </a:t>
            </a:r>
            <a:r>
              <a:rPr lang="en-GB" sz="1200" u="sng" dirty="0">
                <a:solidFill>
                  <a:srgbClr val="002060"/>
                </a:solidFill>
                <a:latin typeface="Helvetica" pitchFamily="2" charset="0"/>
                <a:hlinkClick r:id="rId3">
                  <a:extLst>
                    <a:ext uri="{A12FA001-AC4F-418D-AE19-62706E023703}">
                      <ahyp:hlinkClr xmlns:ahyp="http://schemas.microsoft.com/office/drawing/2018/hyperlinkcolor" val="tx"/>
                    </a:ext>
                  </a:extLst>
                </a:hlinkClick>
              </a:rPr>
              <a:t>https://doi.org/10.1037/a0017286</a:t>
            </a:r>
            <a:r>
              <a:rPr lang="en-GB" sz="1200" dirty="0">
                <a:solidFill>
                  <a:srgbClr val="002060"/>
                </a:solidFill>
                <a:latin typeface="Helvetica" pitchFamily="2" charset="0"/>
              </a:rPr>
              <a:t>, Copyright © 2010 American Psychological Association. Permission conveyed through Copyright Clearance Center, Inc.</a:t>
            </a:r>
            <a:r>
              <a:rPr lang="en-IE" sz="1200" dirty="0">
                <a:solidFill>
                  <a:srgbClr val="002060"/>
                </a:solidFill>
                <a:latin typeface="Helvetica" pitchFamily="2" charset="0"/>
              </a:rPr>
              <a:t> </a:t>
            </a:r>
            <a:endParaRPr lang="en-US" sz="1200" dirty="0">
              <a:solidFill>
                <a:srgbClr val="002060"/>
              </a:solidFill>
              <a:latin typeface="Helvetica" pitchFamily="2" charset="0"/>
            </a:endParaRPr>
          </a:p>
        </p:txBody>
      </p:sp>
    </p:spTree>
    <p:extLst>
      <p:ext uri="{BB962C8B-B14F-4D97-AF65-F5344CB8AC3E}">
        <p14:creationId xmlns:p14="http://schemas.microsoft.com/office/powerpoint/2010/main" val="4960870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B2B3DFA-BD28-0F4E-A277-8A014C42123F}"/>
              </a:ext>
            </a:extLst>
          </p:cNvPr>
          <p:cNvSpPr txBox="1"/>
          <p:nvPr/>
        </p:nvSpPr>
        <p:spPr>
          <a:xfrm>
            <a:off x="1361851" y="2044005"/>
            <a:ext cx="6420297" cy="1384995"/>
          </a:xfrm>
          <a:prstGeom prst="rect">
            <a:avLst/>
          </a:prstGeom>
          <a:noFill/>
        </p:spPr>
        <p:txBody>
          <a:bodyPr wrap="square" rtlCol="0">
            <a:spAutoFit/>
          </a:bodyPr>
          <a:lstStyle/>
          <a:p>
            <a:pPr algn="ctr"/>
            <a:r>
              <a:rPr lang="en-GB" sz="2800" b="1" dirty="0">
                <a:solidFill>
                  <a:srgbClr val="0070C0"/>
                </a:solidFill>
                <a:latin typeface="Helvetica" pitchFamily="2" charset="0"/>
              </a:rPr>
              <a:t>EMOTIONAL INTELLIGENCE, </a:t>
            </a:r>
          </a:p>
          <a:p>
            <a:pPr algn="ctr"/>
            <a:r>
              <a:rPr lang="en-GB" sz="2800" b="1" dirty="0">
                <a:solidFill>
                  <a:srgbClr val="0070C0"/>
                </a:solidFill>
                <a:latin typeface="Helvetica" pitchFamily="2" charset="0"/>
              </a:rPr>
              <a:t>WORK ATTITUDES &amp; BEHAVIOUR &amp; </a:t>
            </a:r>
          </a:p>
          <a:p>
            <a:pPr algn="ctr"/>
            <a:r>
              <a:rPr lang="en-GB" sz="2800" b="1" dirty="0">
                <a:solidFill>
                  <a:srgbClr val="0070C0"/>
                </a:solidFill>
                <a:latin typeface="Helvetica" pitchFamily="2" charset="0"/>
              </a:rPr>
              <a:t>ACADEMIC PERFORMANCE</a:t>
            </a:r>
            <a:endParaRPr lang="en-IE" sz="2800" dirty="0">
              <a:solidFill>
                <a:srgbClr val="0070C0"/>
              </a:solidFill>
              <a:latin typeface="Helvetica" pitchFamily="2" charset="0"/>
            </a:endParaRPr>
          </a:p>
        </p:txBody>
      </p:sp>
    </p:spTree>
    <p:extLst>
      <p:ext uri="{BB962C8B-B14F-4D97-AF65-F5344CB8AC3E}">
        <p14:creationId xmlns:p14="http://schemas.microsoft.com/office/powerpoint/2010/main" val="20518297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B2B3DFA-BD28-0F4E-A277-8A014C42123F}"/>
              </a:ext>
            </a:extLst>
          </p:cNvPr>
          <p:cNvSpPr txBox="1"/>
          <p:nvPr/>
        </p:nvSpPr>
        <p:spPr>
          <a:xfrm>
            <a:off x="96250" y="103681"/>
            <a:ext cx="9047750" cy="707886"/>
          </a:xfrm>
          <a:prstGeom prst="rect">
            <a:avLst/>
          </a:prstGeom>
          <a:noFill/>
        </p:spPr>
        <p:txBody>
          <a:bodyPr wrap="square" rtlCol="0">
            <a:spAutoFit/>
          </a:bodyPr>
          <a:lstStyle/>
          <a:p>
            <a:pPr algn="ctr"/>
            <a:r>
              <a:rPr lang="en-GB" sz="2000" b="1" dirty="0">
                <a:solidFill>
                  <a:srgbClr val="0070C0"/>
                </a:solidFill>
                <a:latin typeface="Helvetica" pitchFamily="2" charset="0"/>
              </a:rPr>
              <a:t>Q &amp; A - EMOTIONAL INTELLIGENCE, WORK ATTITUDES &amp; BEHAVIOUR, &amp; ACADEMIC PERFORMANCE</a:t>
            </a:r>
            <a:endParaRPr lang="en-IE" sz="2000" dirty="0">
              <a:solidFill>
                <a:srgbClr val="0070C0"/>
              </a:solidFill>
              <a:latin typeface="Helvetica" pitchFamily="2" charset="0"/>
            </a:endParaRPr>
          </a:p>
        </p:txBody>
      </p:sp>
      <p:graphicFrame>
        <p:nvGraphicFramePr>
          <p:cNvPr id="6" name="Table 5">
            <a:extLst>
              <a:ext uri="{FF2B5EF4-FFF2-40B4-BE49-F238E27FC236}">
                <a16:creationId xmlns:a16="http://schemas.microsoft.com/office/drawing/2014/main" id="{D49554FC-56CB-AB40-A26B-56BDD49E51D6}"/>
              </a:ext>
            </a:extLst>
          </p:cNvPr>
          <p:cNvGraphicFramePr>
            <a:graphicFrameLocks noGrp="1"/>
          </p:cNvGraphicFramePr>
          <p:nvPr>
            <p:extLst>
              <p:ext uri="{D42A27DB-BD31-4B8C-83A1-F6EECF244321}">
                <p14:modId xmlns:p14="http://schemas.microsoft.com/office/powerpoint/2010/main" val="1227250522"/>
              </p:ext>
            </p:extLst>
          </p:nvPr>
        </p:nvGraphicFramePr>
        <p:xfrm>
          <a:off x="668954" y="1166458"/>
          <a:ext cx="7806089" cy="4998720"/>
        </p:xfrm>
        <a:graphic>
          <a:graphicData uri="http://schemas.openxmlformats.org/drawingml/2006/table">
            <a:tbl>
              <a:tblPr firstRow="1" bandRow="1">
                <a:tableStyleId>{5C22544A-7EE6-4342-B048-85BDC9FD1C3A}</a:tableStyleId>
              </a:tblPr>
              <a:tblGrid>
                <a:gridCol w="4191763">
                  <a:extLst>
                    <a:ext uri="{9D8B030D-6E8A-4147-A177-3AD203B41FA5}">
                      <a16:colId xmlns:a16="http://schemas.microsoft.com/office/drawing/2014/main" val="2883353639"/>
                    </a:ext>
                  </a:extLst>
                </a:gridCol>
                <a:gridCol w="3614326">
                  <a:extLst>
                    <a:ext uri="{9D8B030D-6E8A-4147-A177-3AD203B41FA5}">
                      <a16:colId xmlns:a16="http://schemas.microsoft.com/office/drawing/2014/main" val="3325882588"/>
                    </a:ext>
                  </a:extLst>
                </a:gridCol>
              </a:tblGrid>
              <a:tr h="331188">
                <a:tc>
                  <a:txBody>
                    <a:bodyPr/>
                    <a:lstStyle/>
                    <a:p>
                      <a:pPr algn="ctr"/>
                      <a:r>
                        <a:rPr lang="en-US" sz="1600" dirty="0"/>
                        <a:t>Questions</a:t>
                      </a:r>
                    </a:p>
                  </a:txBody>
                  <a:tcPr/>
                </a:tc>
                <a:tc>
                  <a:txBody>
                    <a:bodyPr/>
                    <a:lstStyle/>
                    <a:p>
                      <a:pPr algn="ctr"/>
                      <a:r>
                        <a:rPr lang="en-US" sz="1600" dirty="0"/>
                        <a:t> Answers</a:t>
                      </a:r>
                    </a:p>
                  </a:txBody>
                  <a:tcPr/>
                </a:tc>
                <a:extLst>
                  <a:ext uri="{0D108BD9-81ED-4DB2-BD59-A6C34878D82A}">
                    <a16:rowId xmlns:a16="http://schemas.microsoft.com/office/drawing/2014/main" val="238200158"/>
                  </a:ext>
                </a:extLst>
              </a:tr>
              <a:tr h="81291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600" b="1" kern="1200" dirty="0">
                          <a:solidFill>
                            <a:srgbClr val="002060"/>
                          </a:solidFill>
                          <a:effectLst/>
                          <a:latin typeface="Helvetica" pitchFamily="2" charset="0"/>
                          <a:ea typeface="+mn-ea"/>
                          <a:cs typeface="+mn-cs"/>
                        </a:rPr>
                        <a:t>Is EI correlated with job-satisfaction, work attitudes, and organizational behaviour?</a:t>
                      </a:r>
                      <a:endParaRPr lang="en-IE" sz="1600" kern="1200" dirty="0">
                        <a:solidFill>
                          <a:srgbClr val="002060"/>
                        </a:solidFill>
                        <a:effectLst/>
                        <a:latin typeface="Helvetica" pitchFamily="2"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600" b="1" dirty="0">
                        <a:solidFill>
                          <a:srgbClr val="002060"/>
                        </a:solidFill>
                        <a:latin typeface="Helvetica" pitchFamily="2" charset="0"/>
                      </a:endParaRPr>
                    </a:p>
                    <a:p>
                      <a:endParaRPr lang="en-US" sz="1600" dirty="0">
                        <a:solidFill>
                          <a:srgbClr val="002060"/>
                        </a:solidFill>
                        <a:latin typeface="Helvetica" pitchFamily="2"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1" dirty="0">
                          <a:solidFill>
                            <a:srgbClr val="002060"/>
                          </a:solidFill>
                          <a:latin typeface="Helvetica" pitchFamily="2" charset="0"/>
                        </a:rPr>
                        <a:t>Yes</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600" kern="1200" dirty="0">
                          <a:solidFill>
                            <a:srgbClr val="002060"/>
                          </a:solidFill>
                          <a:effectLst/>
                          <a:latin typeface="Helvetica" pitchFamily="2" charset="0"/>
                          <a:ea typeface="+mn-ea"/>
                          <a:cs typeface="+mn-cs"/>
                        </a:rPr>
                        <a:t>Employees with greater EI  are more satisfied at work, more committed to their organizations and less likely to have intentions to leave </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600" kern="1200" dirty="0">
                          <a:solidFill>
                            <a:srgbClr val="002060"/>
                          </a:solidFill>
                          <a:effectLst/>
                          <a:latin typeface="Helvetica" pitchFamily="2" charset="0"/>
                          <a:ea typeface="+mn-ea"/>
                          <a:cs typeface="+mn-cs"/>
                        </a:rPr>
                        <a:t>Trait and ability EI are positively correlated with organizational citizenship behaviour and negatively correlated with counterproductive work behaviour </a:t>
                      </a:r>
                      <a:endParaRPr lang="en-US" sz="1600" b="1" dirty="0">
                        <a:solidFill>
                          <a:srgbClr val="002060"/>
                        </a:solidFill>
                        <a:latin typeface="Helvetica" pitchFamily="2" charset="0"/>
                      </a:endParaRPr>
                    </a:p>
                  </a:txBody>
                  <a:tcPr/>
                </a:tc>
                <a:extLst>
                  <a:ext uri="{0D108BD9-81ED-4DB2-BD59-A6C34878D82A}">
                    <a16:rowId xmlns:a16="http://schemas.microsoft.com/office/drawing/2014/main" val="1806837657"/>
                  </a:ext>
                </a:extLst>
              </a:tr>
              <a:tr h="81291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600" b="1" kern="1200" dirty="0">
                          <a:solidFill>
                            <a:srgbClr val="002060"/>
                          </a:solidFill>
                          <a:effectLst/>
                          <a:latin typeface="Helvetica" pitchFamily="2" charset="0"/>
                          <a:ea typeface="+mn-ea"/>
                          <a:cs typeface="+mn-cs"/>
                        </a:rPr>
                        <a:t>Do effective leaders have greater EI?</a:t>
                      </a:r>
                      <a:endParaRPr lang="en-IE" sz="1600" kern="1200" dirty="0">
                        <a:solidFill>
                          <a:srgbClr val="002060"/>
                        </a:solidFill>
                        <a:effectLst/>
                        <a:latin typeface="Helvetica" pitchFamily="2" charset="0"/>
                        <a:ea typeface="+mn-ea"/>
                        <a:cs typeface="+mn-cs"/>
                      </a:endParaRPr>
                    </a:p>
                    <a:p>
                      <a:endParaRPr lang="en-US" sz="1600" dirty="0">
                        <a:solidFill>
                          <a:srgbClr val="002060"/>
                        </a:solidFill>
                        <a:latin typeface="Helvetica" pitchFamily="2"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1" dirty="0">
                          <a:solidFill>
                            <a:srgbClr val="002060"/>
                          </a:solidFill>
                          <a:latin typeface="Helvetica" pitchFamily="2" charset="0"/>
                        </a:rPr>
                        <a:t>Yes</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600" kern="1200" dirty="0">
                          <a:solidFill>
                            <a:srgbClr val="002060"/>
                          </a:solidFill>
                          <a:effectLst/>
                          <a:latin typeface="Helvetica" pitchFamily="2" charset="0"/>
                          <a:ea typeface="+mn-ea"/>
                          <a:cs typeface="+mn-cs"/>
                        </a:rPr>
                        <a:t>EI is correlated with transformational leadership, constructive conflict management, &amp; employee job satisfaction</a:t>
                      </a:r>
                      <a:r>
                        <a:rPr lang="en-IE" sz="1600" dirty="0">
                          <a:solidFill>
                            <a:srgbClr val="002060"/>
                          </a:solidFill>
                          <a:effectLst/>
                          <a:latin typeface="Helvetica" pitchFamily="2" charset="0"/>
                        </a:rPr>
                        <a:t> </a:t>
                      </a:r>
                      <a:endParaRPr lang="en-US" sz="1600" dirty="0">
                        <a:solidFill>
                          <a:srgbClr val="002060"/>
                        </a:solidFill>
                        <a:latin typeface="Helvetica" pitchFamily="2" charset="0"/>
                      </a:endParaRPr>
                    </a:p>
                  </a:txBody>
                  <a:tcPr/>
                </a:tc>
                <a:extLst>
                  <a:ext uri="{0D108BD9-81ED-4DB2-BD59-A6C34878D82A}">
                    <a16:rowId xmlns:a16="http://schemas.microsoft.com/office/drawing/2014/main" val="3935057513"/>
                  </a:ext>
                </a:extLst>
              </a:tr>
              <a:tr h="36631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600" b="1" kern="1200" dirty="0">
                          <a:solidFill>
                            <a:srgbClr val="002060"/>
                          </a:solidFill>
                          <a:effectLst/>
                          <a:latin typeface="Helvetica" pitchFamily="2" charset="0"/>
                          <a:ea typeface="+mn-ea"/>
                          <a:cs typeface="+mn-cs"/>
                        </a:rPr>
                        <a:t>Is EI correlated with academic performance?</a:t>
                      </a:r>
                      <a:endParaRPr lang="en-IE" sz="1600" kern="1200" dirty="0">
                        <a:solidFill>
                          <a:srgbClr val="002060"/>
                        </a:solidFill>
                        <a:effectLst/>
                        <a:latin typeface="Helvetica" pitchFamily="2" charset="0"/>
                        <a:ea typeface="+mn-ea"/>
                        <a:cs typeface="+mn-cs"/>
                      </a:endParaRPr>
                    </a:p>
                    <a:p>
                      <a:endParaRPr lang="en-US" sz="1600" dirty="0">
                        <a:solidFill>
                          <a:srgbClr val="002060"/>
                        </a:solidFill>
                        <a:latin typeface="Helvetica" pitchFamily="2"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1" dirty="0">
                          <a:solidFill>
                            <a:srgbClr val="002060"/>
                          </a:solidFill>
                          <a:latin typeface="Helvetica" pitchFamily="2" charset="0"/>
                        </a:rPr>
                        <a:t>Yes</a:t>
                      </a:r>
                      <a:r>
                        <a:rPr lang="en-US" sz="1600" dirty="0">
                          <a:solidFill>
                            <a:srgbClr val="002060"/>
                          </a:solidFill>
                          <a:latin typeface="Helvetica" pitchFamily="2" charset="0"/>
                        </a:rPr>
                        <a:t>, r = 0.20</a:t>
                      </a:r>
                    </a:p>
                  </a:txBody>
                  <a:tcPr/>
                </a:tc>
                <a:extLst>
                  <a:ext uri="{0D108BD9-81ED-4DB2-BD59-A6C34878D82A}">
                    <a16:rowId xmlns:a16="http://schemas.microsoft.com/office/drawing/2014/main" val="2620368625"/>
                  </a:ext>
                </a:extLst>
              </a:tr>
            </a:tbl>
          </a:graphicData>
        </a:graphic>
      </p:graphicFrame>
    </p:spTree>
    <p:extLst>
      <p:ext uri="{BB962C8B-B14F-4D97-AF65-F5344CB8AC3E}">
        <p14:creationId xmlns:p14="http://schemas.microsoft.com/office/powerpoint/2010/main" val="9149311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B2B3DFA-BD28-0F4E-A277-8A014C42123F}"/>
              </a:ext>
            </a:extLst>
          </p:cNvPr>
          <p:cNvSpPr txBox="1"/>
          <p:nvPr/>
        </p:nvSpPr>
        <p:spPr>
          <a:xfrm>
            <a:off x="2320753" y="2123184"/>
            <a:ext cx="4502493" cy="1384995"/>
          </a:xfrm>
          <a:prstGeom prst="rect">
            <a:avLst/>
          </a:prstGeom>
          <a:noFill/>
        </p:spPr>
        <p:txBody>
          <a:bodyPr wrap="square" rtlCol="0">
            <a:spAutoFit/>
          </a:bodyPr>
          <a:lstStyle/>
          <a:p>
            <a:pPr algn="ctr"/>
            <a:r>
              <a:rPr lang="en-GB" sz="2800" b="1" dirty="0">
                <a:solidFill>
                  <a:srgbClr val="0070C0"/>
                </a:solidFill>
                <a:latin typeface="Helvetica" pitchFamily="2" charset="0"/>
              </a:rPr>
              <a:t>EMOTIONAL INTELLIGENCE &amp; </a:t>
            </a:r>
          </a:p>
          <a:p>
            <a:pPr algn="ctr"/>
            <a:r>
              <a:rPr lang="en-GB" sz="2800" b="1" dirty="0">
                <a:solidFill>
                  <a:srgbClr val="0070C0"/>
                </a:solidFill>
                <a:latin typeface="Helvetica" pitchFamily="2" charset="0"/>
              </a:rPr>
              <a:t>POSITIVE ADJUSTMENT</a:t>
            </a:r>
            <a:endParaRPr lang="en-IE" sz="2800" dirty="0">
              <a:solidFill>
                <a:srgbClr val="0070C0"/>
              </a:solidFill>
              <a:latin typeface="Helvetica" pitchFamily="2" charset="0"/>
            </a:endParaRPr>
          </a:p>
        </p:txBody>
      </p:sp>
    </p:spTree>
    <p:extLst>
      <p:ext uri="{BB962C8B-B14F-4D97-AF65-F5344CB8AC3E}">
        <p14:creationId xmlns:p14="http://schemas.microsoft.com/office/powerpoint/2010/main" val="34177779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B2B3DFA-BD28-0F4E-A277-8A014C42123F}"/>
              </a:ext>
            </a:extLst>
          </p:cNvPr>
          <p:cNvSpPr txBox="1"/>
          <p:nvPr/>
        </p:nvSpPr>
        <p:spPr>
          <a:xfrm>
            <a:off x="-57755" y="440565"/>
            <a:ext cx="9047750" cy="400110"/>
          </a:xfrm>
          <a:prstGeom prst="rect">
            <a:avLst/>
          </a:prstGeom>
          <a:noFill/>
        </p:spPr>
        <p:txBody>
          <a:bodyPr wrap="square" rtlCol="0">
            <a:spAutoFit/>
          </a:bodyPr>
          <a:lstStyle/>
          <a:p>
            <a:pPr algn="ctr"/>
            <a:r>
              <a:rPr lang="en-GB" sz="2000" b="1" dirty="0">
                <a:solidFill>
                  <a:srgbClr val="0070C0"/>
                </a:solidFill>
                <a:latin typeface="Helvetica" pitchFamily="2" charset="0"/>
              </a:rPr>
              <a:t>Q &amp; A - EMOTIONAL INTELLIGENCE &amp; POSITIVE ADJUSTMENT</a:t>
            </a:r>
            <a:endParaRPr lang="en-IE" sz="2000" dirty="0">
              <a:solidFill>
                <a:srgbClr val="0070C0"/>
              </a:solidFill>
              <a:latin typeface="Helvetica" pitchFamily="2" charset="0"/>
            </a:endParaRPr>
          </a:p>
        </p:txBody>
      </p:sp>
      <p:graphicFrame>
        <p:nvGraphicFramePr>
          <p:cNvPr id="6" name="Table 5">
            <a:extLst>
              <a:ext uri="{FF2B5EF4-FFF2-40B4-BE49-F238E27FC236}">
                <a16:creationId xmlns:a16="http://schemas.microsoft.com/office/drawing/2014/main" id="{D49554FC-56CB-AB40-A26B-56BDD49E51D6}"/>
              </a:ext>
            </a:extLst>
          </p:cNvPr>
          <p:cNvGraphicFramePr>
            <a:graphicFrameLocks noGrp="1"/>
          </p:cNvGraphicFramePr>
          <p:nvPr>
            <p:extLst>
              <p:ext uri="{D42A27DB-BD31-4B8C-83A1-F6EECF244321}">
                <p14:modId xmlns:p14="http://schemas.microsoft.com/office/powerpoint/2010/main" val="635561961"/>
              </p:ext>
            </p:extLst>
          </p:nvPr>
        </p:nvGraphicFramePr>
        <p:xfrm>
          <a:off x="563076" y="1361719"/>
          <a:ext cx="7806089" cy="3840480"/>
        </p:xfrm>
        <a:graphic>
          <a:graphicData uri="http://schemas.openxmlformats.org/drawingml/2006/table">
            <a:tbl>
              <a:tblPr firstRow="1" bandRow="1">
                <a:tableStyleId>{5C22544A-7EE6-4342-B048-85BDC9FD1C3A}</a:tableStyleId>
              </a:tblPr>
              <a:tblGrid>
                <a:gridCol w="4028175">
                  <a:extLst>
                    <a:ext uri="{9D8B030D-6E8A-4147-A177-3AD203B41FA5}">
                      <a16:colId xmlns:a16="http://schemas.microsoft.com/office/drawing/2014/main" val="2883353639"/>
                    </a:ext>
                  </a:extLst>
                </a:gridCol>
                <a:gridCol w="3777914">
                  <a:extLst>
                    <a:ext uri="{9D8B030D-6E8A-4147-A177-3AD203B41FA5}">
                      <a16:colId xmlns:a16="http://schemas.microsoft.com/office/drawing/2014/main" val="3325882588"/>
                    </a:ext>
                  </a:extLst>
                </a:gridCol>
              </a:tblGrid>
              <a:tr h="0">
                <a:tc>
                  <a:txBody>
                    <a:bodyPr/>
                    <a:lstStyle/>
                    <a:p>
                      <a:pPr algn="ctr"/>
                      <a:r>
                        <a:rPr lang="en-US" sz="1800" dirty="0">
                          <a:latin typeface="Helvetica" pitchFamily="2" charset="0"/>
                        </a:rPr>
                        <a:t>Questions</a:t>
                      </a:r>
                    </a:p>
                  </a:txBody>
                  <a:tcPr/>
                </a:tc>
                <a:tc>
                  <a:txBody>
                    <a:bodyPr/>
                    <a:lstStyle/>
                    <a:p>
                      <a:pPr algn="ctr"/>
                      <a:r>
                        <a:rPr lang="en-US" sz="1800" dirty="0">
                          <a:latin typeface="Helvetica" pitchFamily="2" charset="0"/>
                        </a:rPr>
                        <a:t> Answers</a:t>
                      </a:r>
                    </a:p>
                  </a:txBody>
                  <a:tcPr/>
                </a:tc>
                <a:extLst>
                  <a:ext uri="{0D108BD9-81ED-4DB2-BD59-A6C34878D82A}">
                    <a16:rowId xmlns:a16="http://schemas.microsoft.com/office/drawing/2014/main" val="238200158"/>
                  </a:ext>
                </a:extLst>
              </a:tr>
              <a:tr h="38072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800" b="1" kern="1200" dirty="0">
                          <a:solidFill>
                            <a:srgbClr val="002060"/>
                          </a:solidFill>
                          <a:effectLst/>
                          <a:latin typeface="Helvetica" pitchFamily="2" charset="0"/>
                          <a:ea typeface="+mn-ea"/>
                          <a:cs typeface="+mn-cs"/>
                        </a:rPr>
                        <a:t>Is EI correlated with wellbeing? </a:t>
                      </a:r>
                      <a:endParaRPr lang="en-IE" sz="1800" kern="1200" dirty="0">
                        <a:solidFill>
                          <a:srgbClr val="002060"/>
                        </a:solidFill>
                        <a:effectLst/>
                        <a:latin typeface="Helvetica" pitchFamily="2" charset="0"/>
                        <a:ea typeface="+mn-ea"/>
                        <a:cs typeface="+mn-cs"/>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dirty="0">
                          <a:solidFill>
                            <a:srgbClr val="002060"/>
                          </a:solidFill>
                          <a:latin typeface="Helvetica" pitchFamily="2" charset="0"/>
                        </a:rPr>
                        <a:t>Yes</a:t>
                      </a:r>
                      <a:r>
                        <a:rPr lang="en-US" sz="1800" b="0" dirty="0">
                          <a:solidFill>
                            <a:srgbClr val="002060"/>
                          </a:solidFill>
                          <a:latin typeface="Helvetica" pitchFamily="2" charset="0"/>
                        </a:rPr>
                        <a:t>, r = 0.32</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b="0" dirty="0">
                        <a:solidFill>
                          <a:srgbClr val="002060"/>
                        </a:solidFill>
                        <a:latin typeface="Helvetica" pitchFamily="2" charset="0"/>
                      </a:endParaRPr>
                    </a:p>
                  </a:txBody>
                  <a:tcPr/>
                </a:tc>
                <a:extLst>
                  <a:ext uri="{0D108BD9-81ED-4DB2-BD59-A6C34878D82A}">
                    <a16:rowId xmlns:a16="http://schemas.microsoft.com/office/drawing/2014/main" val="1806837657"/>
                  </a:ext>
                </a:extLst>
              </a:tr>
              <a:tr h="38501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800" b="1" kern="1200" dirty="0">
                          <a:solidFill>
                            <a:srgbClr val="002060"/>
                          </a:solidFill>
                          <a:effectLst/>
                          <a:latin typeface="Helvetica" pitchFamily="2" charset="0"/>
                          <a:ea typeface="+mn-ea"/>
                          <a:cs typeface="+mn-cs"/>
                        </a:rPr>
                        <a:t>Is EI correlated with mindfulness? </a:t>
                      </a:r>
                      <a:endParaRPr lang="en-IE" sz="1800" kern="1200" dirty="0">
                        <a:solidFill>
                          <a:srgbClr val="002060"/>
                        </a:solidFill>
                        <a:effectLst/>
                        <a:latin typeface="Helvetica" pitchFamily="2" charset="0"/>
                        <a:ea typeface="+mn-ea"/>
                        <a:cs typeface="+mn-cs"/>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dirty="0">
                          <a:solidFill>
                            <a:srgbClr val="002060"/>
                          </a:solidFill>
                          <a:latin typeface="Helvetica" pitchFamily="2" charset="0"/>
                        </a:rPr>
                        <a:t>Yes</a:t>
                      </a:r>
                      <a:r>
                        <a:rPr lang="en-US" sz="1800" b="0" dirty="0">
                          <a:solidFill>
                            <a:srgbClr val="002060"/>
                          </a:solidFill>
                          <a:latin typeface="Helvetica" pitchFamily="2" charset="0"/>
                        </a:rPr>
                        <a:t>, r = 0.48</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b="0" dirty="0">
                        <a:solidFill>
                          <a:srgbClr val="002060"/>
                        </a:solidFill>
                        <a:latin typeface="Helvetica" pitchFamily="2" charset="0"/>
                      </a:endParaRPr>
                    </a:p>
                  </a:txBody>
                  <a:tcPr/>
                </a:tc>
                <a:extLst>
                  <a:ext uri="{0D108BD9-81ED-4DB2-BD59-A6C34878D82A}">
                    <a16:rowId xmlns:a16="http://schemas.microsoft.com/office/drawing/2014/main" val="3935057513"/>
                  </a:ext>
                </a:extLst>
              </a:tr>
              <a:tr h="36631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800" b="1" kern="1200" dirty="0">
                          <a:solidFill>
                            <a:srgbClr val="002060"/>
                          </a:solidFill>
                          <a:effectLst/>
                          <a:latin typeface="Helvetica" pitchFamily="2" charset="0"/>
                          <a:ea typeface="+mn-ea"/>
                          <a:cs typeface="+mn-cs"/>
                        </a:rPr>
                        <a:t>Is EI correlated with physical health? </a:t>
                      </a:r>
                      <a:endParaRPr lang="en-IE" sz="1800" kern="1200" dirty="0">
                        <a:solidFill>
                          <a:srgbClr val="002060"/>
                        </a:solidFill>
                        <a:effectLst/>
                        <a:latin typeface="Helvetica" pitchFamily="2" charset="0"/>
                        <a:ea typeface="+mn-ea"/>
                        <a:cs typeface="+mn-cs"/>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dirty="0">
                          <a:solidFill>
                            <a:srgbClr val="002060"/>
                          </a:solidFill>
                          <a:latin typeface="Helvetica" pitchFamily="2" charset="0"/>
                        </a:rPr>
                        <a:t>Yes</a:t>
                      </a:r>
                      <a:r>
                        <a:rPr lang="en-US" sz="1800" b="0" dirty="0">
                          <a:solidFill>
                            <a:srgbClr val="002060"/>
                          </a:solidFill>
                          <a:latin typeface="Helvetica" pitchFamily="2" charset="0"/>
                        </a:rPr>
                        <a:t>, r = 0.27</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b="0" dirty="0">
                        <a:solidFill>
                          <a:srgbClr val="002060"/>
                        </a:solidFill>
                        <a:latin typeface="Helvetica" pitchFamily="2" charset="0"/>
                      </a:endParaRPr>
                    </a:p>
                  </a:txBody>
                  <a:tcPr/>
                </a:tc>
                <a:extLst>
                  <a:ext uri="{0D108BD9-81ED-4DB2-BD59-A6C34878D82A}">
                    <a16:rowId xmlns:a16="http://schemas.microsoft.com/office/drawing/2014/main" val="2620368625"/>
                  </a:ext>
                </a:extLst>
              </a:tr>
              <a:tr h="36631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800" b="1" kern="1200" dirty="0">
                          <a:solidFill>
                            <a:srgbClr val="002060"/>
                          </a:solidFill>
                          <a:effectLst/>
                          <a:latin typeface="Helvetica" pitchFamily="2" charset="0"/>
                          <a:ea typeface="+mn-ea"/>
                          <a:cs typeface="+mn-cs"/>
                        </a:rPr>
                        <a:t>Is EI correlated with mental health? </a:t>
                      </a:r>
                      <a:endParaRPr lang="en-IE" sz="1800" kern="1200" dirty="0">
                        <a:solidFill>
                          <a:srgbClr val="002060"/>
                        </a:solidFill>
                        <a:effectLst/>
                        <a:latin typeface="Helvetica" pitchFamily="2" charset="0"/>
                        <a:ea typeface="+mn-ea"/>
                        <a:cs typeface="+mn-cs"/>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dirty="0">
                          <a:solidFill>
                            <a:srgbClr val="002060"/>
                          </a:solidFill>
                          <a:latin typeface="Helvetica" pitchFamily="2" charset="0"/>
                        </a:rPr>
                        <a:t>Yes</a:t>
                      </a:r>
                      <a:r>
                        <a:rPr lang="en-US" sz="1800" b="0" dirty="0">
                          <a:solidFill>
                            <a:srgbClr val="002060"/>
                          </a:solidFill>
                          <a:latin typeface="Helvetica" pitchFamily="2" charset="0"/>
                        </a:rPr>
                        <a:t>, r = 0.36</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b="0" dirty="0">
                        <a:solidFill>
                          <a:srgbClr val="002060"/>
                        </a:solidFill>
                        <a:latin typeface="Helvetica" pitchFamily="2" charset="0"/>
                      </a:endParaRPr>
                    </a:p>
                  </a:txBody>
                  <a:tcPr/>
                </a:tc>
                <a:extLst>
                  <a:ext uri="{0D108BD9-81ED-4DB2-BD59-A6C34878D82A}">
                    <a16:rowId xmlns:a16="http://schemas.microsoft.com/office/drawing/2014/main" val="2922889422"/>
                  </a:ext>
                </a:extLst>
              </a:tr>
              <a:tr h="36631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800" b="1" kern="1200" dirty="0">
                          <a:solidFill>
                            <a:srgbClr val="002060"/>
                          </a:solidFill>
                          <a:effectLst/>
                          <a:latin typeface="Helvetica" pitchFamily="2" charset="0"/>
                          <a:ea typeface="+mn-ea"/>
                          <a:cs typeface="+mn-cs"/>
                        </a:rPr>
                        <a:t>Is EI correlated with romantic relationship satisfaction? </a:t>
                      </a:r>
                      <a:endParaRPr lang="en-IE" sz="1800" kern="1200" dirty="0">
                        <a:solidFill>
                          <a:srgbClr val="002060"/>
                        </a:solidFill>
                        <a:effectLst/>
                        <a:latin typeface="Helvetica" pitchFamily="2" charset="0"/>
                        <a:ea typeface="+mn-ea"/>
                        <a:cs typeface="+mn-cs"/>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dirty="0">
                          <a:solidFill>
                            <a:srgbClr val="002060"/>
                          </a:solidFill>
                          <a:latin typeface="Helvetica" pitchFamily="2" charset="0"/>
                        </a:rPr>
                        <a:t>Yes</a:t>
                      </a:r>
                      <a:r>
                        <a:rPr lang="en-US" sz="1800" b="0" dirty="0">
                          <a:solidFill>
                            <a:srgbClr val="002060"/>
                          </a:solidFill>
                          <a:latin typeface="Helvetica" pitchFamily="2" charset="0"/>
                        </a:rPr>
                        <a:t>, r = 0.32</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b="0" dirty="0">
                        <a:solidFill>
                          <a:srgbClr val="002060"/>
                        </a:solidFill>
                        <a:latin typeface="Helvetica" pitchFamily="2"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b="0" dirty="0">
                        <a:solidFill>
                          <a:srgbClr val="002060"/>
                        </a:solidFill>
                        <a:latin typeface="Helvetica" pitchFamily="2" charset="0"/>
                      </a:endParaRPr>
                    </a:p>
                  </a:txBody>
                  <a:tcPr/>
                </a:tc>
                <a:extLst>
                  <a:ext uri="{0D108BD9-81ED-4DB2-BD59-A6C34878D82A}">
                    <a16:rowId xmlns:a16="http://schemas.microsoft.com/office/drawing/2014/main" val="2001960593"/>
                  </a:ext>
                </a:extLst>
              </a:tr>
            </a:tbl>
          </a:graphicData>
        </a:graphic>
      </p:graphicFrame>
    </p:spTree>
    <p:extLst>
      <p:ext uri="{BB962C8B-B14F-4D97-AF65-F5344CB8AC3E}">
        <p14:creationId xmlns:p14="http://schemas.microsoft.com/office/powerpoint/2010/main" val="23742239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B2B3DFA-BD28-0F4E-A277-8A014C42123F}"/>
              </a:ext>
            </a:extLst>
          </p:cNvPr>
          <p:cNvSpPr txBox="1"/>
          <p:nvPr/>
        </p:nvSpPr>
        <p:spPr>
          <a:xfrm>
            <a:off x="1101891" y="2349780"/>
            <a:ext cx="6940217" cy="954107"/>
          </a:xfrm>
          <a:prstGeom prst="rect">
            <a:avLst/>
          </a:prstGeom>
          <a:noFill/>
        </p:spPr>
        <p:txBody>
          <a:bodyPr wrap="square" rtlCol="0">
            <a:spAutoFit/>
          </a:bodyPr>
          <a:lstStyle/>
          <a:p>
            <a:pPr algn="ctr"/>
            <a:r>
              <a:rPr lang="en-GB" sz="2800" b="1" dirty="0">
                <a:solidFill>
                  <a:srgbClr val="0070C0"/>
                </a:solidFill>
                <a:latin typeface="Helvetica" pitchFamily="2" charset="0"/>
              </a:rPr>
              <a:t>EMOTIONAL INTELLIGENCE TRAINING</a:t>
            </a:r>
          </a:p>
          <a:p>
            <a:pPr algn="ctr"/>
            <a:r>
              <a:rPr lang="en-GB" sz="2800" b="1" dirty="0">
                <a:solidFill>
                  <a:srgbClr val="0070C0"/>
                </a:solidFill>
                <a:latin typeface="Helvetica" pitchFamily="2" charset="0"/>
              </a:rPr>
              <a:t>IN SCHOOLS</a:t>
            </a:r>
            <a:endParaRPr lang="en-IE" sz="2800" dirty="0">
              <a:solidFill>
                <a:srgbClr val="0070C0"/>
              </a:solidFill>
              <a:latin typeface="Helvetica" pitchFamily="2" charset="0"/>
            </a:endParaRPr>
          </a:p>
        </p:txBody>
      </p:sp>
    </p:spTree>
    <p:extLst>
      <p:ext uri="{BB962C8B-B14F-4D97-AF65-F5344CB8AC3E}">
        <p14:creationId xmlns:p14="http://schemas.microsoft.com/office/powerpoint/2010/main" val="10256192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B2B3DFA-BD28-0F4E-A277-8A014C42123F}"/>
              </a:ext>
            </a:extLst>
          </p:cNvPr>
          <p:cNvSpPr txBox="1"/>
          <p:nvPr/>
        </p:nvSpPr>
        <p:spPr>
          <a:xfrm>
            <a:off x="421282" y="367420"/>
            <a:ext cx="8301435" cy="707886"/>
          </a:xfrm>
          <a:prstGeom prst="rect">
            <a:avLst/>
          </a:prstGeom>
          <a:noFill/>
        </p:spPr>
        <p:txBody>
          <a:bodyPr wrap="square" rtlCol="0">
            <a:spAutoFit/>
          </a:bodyPr>
          <a:lstStyle/>
          <a:p>
            <a:pPr algn="ctr"/>
            <a:r>
              <a:rPr lang="en-GB" sz="2000" b="1" dirty="0">
                <a:solidFill>
                  <a:srgbClr val="0070C0"/>
                </a:solidFill>
                <a:latin typeface="Helvetica" pitchFamily="2" charset="0"/>
              </a:rPr>
              <a:t>EFFECTIVENESS OF EMOTIONAL INTELLIGENCE TRAINING IN SCHOOLS</a:t>
            </a:r>
            <a:endParaRPr lang="en-IE" sz="2000" dirty="0">
              <a:solidFill>
                <a:srgbClr val="0070C0"/>
              </a:solidFill>
              <a:latin typeface="Helvetica" pitchFamily="2" charset="0"/>
            </a:endParaRPr>
          </a:p>
        </p:txBody>
      </p:sp>
      <p:sp>
        <p:nvSpPr>
          <p:cNvPr id="3" name="TextBox 2">
            <a:extLst>
              <a:ext uri="{FF2B5EF4-FFF2-40B4-BE49-F238E27FC236}">
                <a16:creationId xmlns:a16="http://schemas.microsoft.com/office/drawing/2014/main" id="{0610B61B-3D5F-5C43-ACB9-F94D508D01D5}"/>
              </a:ext>
            </a:extLst>
          </p:cNvPr>
          <p:cNvSpPr txBox="1"/>
          <p:nvPr/>
        </p:nvSpPr>
        <p:spPr>
          <a:xfrm>
            <a:off x="299306" y="1011580"/>
            <a:ext cx="5399654" cy="5386090"/>
          </a:xfrm>
          <a:prstGeom prst="rect">
            <a:avLst/>
          </a:prstGeom>
          <a:noFill/>
        </p:spPr>
        <p:txBody>
          <a:bodyPr wrap="square" rtlCol="0">
            <a:spAutoFit/>
          </a:bodyPr>
          <a:lstStyle/>
          <a:p>
            <a:endParaRPr lang="en-GB" sz="2000" dirty="0">
              <a:solidFill>
                <a:srgbClr val="002060"/>
              </a:solidFill>
              <a:latin typeface="Helvetica" pitchFamily="2" charset="0"/>
            </a:endParaRPr>
          </a:p>
          <a:p>
            <a:pPr marL="342900" indent="-342900">
              <a:buFont typeface="Arial" panose="020B0604020202020204" pitchFamily="34" charset="0"/>
              <a:buChar char="•"/>
            </a:pPr>
            <a:r>
              <a:rPr lang="en-GB" dirty="0">
                <a:solidFill>
                  <a:srgbClr val="002060"/>
                </a:solidFill>
                <a:latin typeface="Helvetica" pitchFamily="2" charset="0"/>
              </a:rPr>
              <a:t>Meta-analyses by Joseph Durlak show that school-based Social Emotional Learning (SEL) programmes </a:t>
            </a:r>
          </a:p>
          <a:p>
            <a:pPr marL="800100" lvl="1" indent="-342900">
              <a:buFont typeface="Arial" panose="020B0604020202020204" pitchFamily="34" charset="0"/>
              <a:buChar char="•"/>
            </a:pPr>
            <a:r>
              <a:rPr lang="en-GB" dirty="0">
                <a:solidFill>
                  <a:srgbClr val="002060"/>
                </a:solidFill>
                <a:latin typeface="Helvetica" pitchFamily="2" charset="0"/>
              </a:rPr>
              <a:t>Had medium effects on social and emotional skills </a:t>
            </a:r>
          </a:p>
          <a:p>
            <a:pPr marL="800100" lvl="1" indent="-342900">
              <a:buFont typeface="Arial" panose="020B0604020202020204" pitchFamily="34" charset="0"/>
              <a:buChar char="•"/>
            </a:pPr>
            <a:r>
              <a:rPr lang="en-GB" dirty="0">
                <a:solidFill>
                  <a:srgbClr val="002060"/>
                </a:solidFill>
                <a:latin typeface="Helvetica" pitchFamily="2" charset="0"/>
              </a:rPr>
              <a:t>Had small effects on prosocial behaviour and academic performance </a:t>
            </a:r>
          </a:p>
          <a:p>
            <a:pPr marL="800100" lvl="1" indent="-342900">
              <a:buFont typeface="Arial" panose="020B0604020202020204" pitchFamily="34" charset="0"/>
              <a:buChar char="•"/>
            </a:pPr>
            <a:r>
              <a:rPr lang="en-GB" dirty="0">
                <a:solidFill>
                  <a:srgbClr val="002060"/>
                </a:solidFill>
                <a:latin typeface="Helvetica" pitchFamily="2" charset="0"/>
              </a:rPr>
              <a:t>Continued to have positive effects 18 years after intervention</a:t>
            </a:r>
          </a:p>
          <a:p>
            <a:pPr marL="342900" indent="-342900">
              <a:buFont typeface="Arial" panose="020B0604020202020204" pitchFamily="34" charset="0"/>
              <a:buChar char="•"/>
            </a:pPr>
            <a:endParaRPr lang="en-GB" dirty="0">
              <a:solidFill>
                <a:srgbClr val="002060"/>
              </a:solidFill>
              <a:latin typeface="Helvetica" pitchFamily="2" charset="0"/>
            </a:endParaRPr>
          </a:p>
          <a:p>
            <a:pPr marL="342900" indent="-342900">
              <a:buFont typeface="Arial" panose="020B0604020202020204" pitchFamily="34" charset="0"/>
              <a:buChar char="•"/>
            </a:pPr>
            <a:endParaRPr lang="en-GB" dirty="0">
              <a:solidFill>
                <a:srgbClr val="002060"/>
              </a:solidFill>
              <a:latin typeface="Helvetica" pitchFamily="2" charset="0"/>
            </a:endParaRPr>
          </a:p>
          <a:p>
            <a:pPr marL="342900" indent="-342900">
              <a:buFont typeface="Arial" panose="020B0604020202020204" pitchFamily="34" charset="0"/>
              <a:buChar char="•"/>
            </a:pPr>
            <a:r>
              <a:rPr lang="en-GB" dirty="0">
                <a:solidFill>
                  <a:srgbClr val="002060"/>
                </a:solidFill>
                <a:latin typeface="Helvetica" pitchFamily="2" charset="0"/>
              </a:rPr>
              <a:t>Better outcomes occurred in programmes that </a:t>
            </a:r>
          </a:p>
          <a:p>
            <a:pPr marL="800100" lvl="1" indent="-342900">
              <a:buFont typeface="Arial" panose="020B0604020202020204" pitchFamily="34" charset="0"/>
              <a:buChar char="•"/>
            </a:pPr>
            <a:r>
              <a:rPr lang="en-GB" dirty="0">
                <a:solidFill>
                  <a:srgbClr val="002060"/>
                </a:solidFill>
                <a:latin typeface="Helvetica" pitchFamily="2" charset="0"/>
              </a:rPr>
              <a:t>Had explicit learning goals</a:t>
            </a:r>
          </a:p>
          <a:p>
            <a:pPr marL="800100" lvl="1" indent="-342900">
              <a:buFont typeface="Arial" panose="020B0604020202020204" pitchFamily="34" charset="0"/>
              <a:buChar char="•"/>
            </a:pPr>
            <a:r>
              <a:rPr lang="en-GB" dirty="0">
                <a:solidFill>
                  <a:srgbClr val="002060"/>
                </a:solidFill>
                <a:latin typeface="Helvetica" pitchFamily="2" charset="0"/>
              </a:rPr>
              <a:t>Used a step-by-step training approach </a:t>
            </a:r>
          </a:p>
          <a:p>
            <a:pPr marL="800100" lvl="1" indent="-342900">
              <a:buFont typeface="Arial" panose="020B0604020202020204" pitchFamily="34" charset="0"/>
              <a:buChar char="•"/>
            </a:pPr>
            <a:r>
              <a:rPr lang="en-GB" dirty="0">
                <a:solidFill>
                  <a:srgbClr val="002060"/>
                </a:solidFill>
                <a:latin typeface="Helvetica" pitchFamily="2" charset="0"/>
              </a:rPr>
              <a:t>Used active forms of learning</a:t>
            </a:r>
          </a:p>
          <a:p>
            <a:pPr marL="800100" lvl="1" indent="-342900">
              <a:buFont typeface="Arial" panose="020B0604020202020204" pitchFamily="34" charset="0"/>
              <a:buChar char="•"/>
            </a:pPr>
            <a:r>
              <a:rPr lang="en-GB" dirty="0">
                <a:solidFill>
                  <a:srgbClr val="002060"/>
                </a:solidFill>
                <a:latin typeface="Helvetica" pitchFamily="2" charset="0"/>
              </a:rPr>
              <a:t>Gave sufficient time for skills development</a:t>
            </a:r>
          </a:p>
          <a:p>
            <a:pPr marL="800100" lvl="1" indent="-342900">
              <a:buFont typeface="Arial" panose="020B0604020202020204" pitchFamily="34" charset="0"/>
              <a:buChar char="•"/>
            </a:pPr>
            <a:r>
              <a:rPr lang="en-GB" dirty="0">
                <a:solidFill>
                  <a:srgbClr val="002060"/>
                </a:solidFill>
                <a:latin typeface="Helvetica" pitchFamily="2" charset="0"/>
              </a:rPr>
              <a:t>Were implemented as programme designers intended</a:t>
            </a:r>
          </a:p>
        </p:txBody>
      </p:sp>
      <p:pic>
        <p:nvPicPr>
          <p:cNvPr id="6" name="Picture 5" descr="A group of children looking at a computer&#10;&#10;Description automatically generated with low confidence">
            <a:extLst>
              <a:ext uri="{FF2B5EF4-FFF2-40B4-BE49-F238E27FC236}">
                <a16:creationId xmlns:a16="http://schemas.microsoft.com/office/drawing/2014/main" id="{D05D3936-D7F2-4549-B846-6E521167B34B}"/>
              </a:ext>
            </a:extLst>
          </p:cNvPr>
          <p:cNvPicPr>
            <a:picLocks noChangeAspect="1"/>
          </p:cNvPicPr>
          <p:nvPr/>
        </p:nvPicPr>
        <p:blipFill>
          <a:blip r:embed="rId2"/>
          <a:stretch>
            <a:fillRect/>
          </a:stretch>
        </p:blipFill>
        <p:spPr>
          <a:xfrm>
            <a:off x="6074568" y="1547266"/>
            <a:ext cx="2648149" cy="1766694"/>
          </a:xfrm>
          <a:prstGeom prst="rect">
            <a:avLst/>
          </a:prstGeom>
        </p:spPr>
      </p:pic>
      <p:pic>
        <p:nvPicPr>
          <p:cNvPr id="8" name="Picture 7" descr="A picture containing person, indoor, child, group&#10;&#10;Description automatically generated">
            <a:extLst>
              <a:ext uri="{FF2B5EF4-FFF2-40B4-BE49-F238E27FC236}">
                <a16:creationId xmlns:a16="http://schemas.microsoft.com/office/drawing/2014/main" id="{0F9B6E96-F775-7F43-8B14-32DDDD78CFC3}"/>
              </a:ext>
            </a:extLst>
          </p:cNvPr>
          <p:cNvPicPr>
            <a:picLocks noChangeAspect="1"/>
          </p:cNvPicPr>
          <p:nvPr/>
        </p:nvPicPr>
        <p:blipFill>
          <a:blip r:embed="rId3"/>
          <a:stretch>
            <a:fillRect/>
          </a:stretch>
        </p:blipFill>
        <p:spPr>
          <a:xfrm>
            <a:off x="6144868" y="4305112"/>
            <a:ext cx="2648150" cy="1766694"/>
          </a:xfrm>
          <a:prstGeom prst="rect">
            <a:avLst/>
          </a:prstGeom>
        </p:spPr>
      </p:pic>
    </p:spTree>
    <p:extLst>
      <p:ext uri="{BB962C8B-B14F-4D97-AF65-F5344CB8AC3E}">
        <p14:creationId xmlns:p14="http://schemas.microsoft.com/office/powerpoint/2010/main" val="22435242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B2B3DFA-BD28-0F4E-A277-8A014C42123F}"/>
              </a:ext>
            </a:extLst>
          </p:cNvPr>
          <p:cNvSpPr txBox="1"/>
          <p:nvPr/>
        </p:nvSpPr>
        <p:spPr>
          <a:xfrm>
            <a:off x="421282" y="219282"/>
            <a:ext cx="8301435" cy="707886"/>
          </a:xfrm>
          <a:prstGeom prst="rect">
            <a:avLst/>
          </a:prstGeom>
          <a:noFill/>
        </p:spPr>
        <p:txBody>
          <a:bodyPr wrap="square" rtlCol="0">
            <a:spAutoFit/>
          </a:bodyPr>
          <a:lstStyle/>
          <a:p>
            <a:pPr algn="ctr"/>
            <a:r>
              <a:rPr lang="en-GB" sz="2000" b="1" dirty="0">
                <a:solidFill>
                  <a:srgbClr val="0070C0"/>
                </a:solidFill>
                <a:latin typeface="Helvetica" pitchFamily="2" charset="0"/>
              </a:rPr>
              <a:t>RULER</a:t>
            </a:r>
          </a:p>
          <a:p>
            <a:pPr algn="ctr"/>
            <a:r>
              <a:rPr lang="en-GB" sz="2000" b="1" dirty="0">
                <a:solidFill>
                  <a:srgbClr val="0070C0"/>
                </a:solidFill>
                <a:latin typeface="Helvetica" pitchFamily="2" charset="0"/>
              </a:rPr>
              <a:t>EMOTIONAL INTELLIGENCE TRAINING IN SCHOOLS</a:t>
            </a:r>
            <a:endParaRPr lang="en-IE" sz="2000" dirty="0">
              <a:solidFill>
                <a:srgbClr val="0070C0"/>
              </a:solidFill>
              <a:latin typeface="Helvetica" pitchFamily="2" charset="0"/>
            </a:endParaRPr>
          </a:p>
        </p:txBody>
      </p:sp>
      <p:sp>
        <p:nvSpPr>
          <p:cNvPr id="3" name="TextBox 2">
            <a:extLst>
              <a:ext uri="{FF2B5EF4-FFF2-40B4-BE49-F238E27FC236}">
                <a16:creationId xmlns:a16="http://schemas.microsoft.com/office/drawing/2014/main" id="{0610B61B-3D5F-5C43-ACB9-F94D508D01D5}"/>
              </a:ext>
            </a:extLst>
          </p:cNvPr>
          <p:cNvSpPr txBox="1"/>
          <p:nvPr/>
        </p:nvSpPr>
        <p:spPr>
          <a:xfrm>
            <a:off x="721900" y="1045033"/>
            <a:ext cx="5715281" cy="2862322"/>
          </a:xfrm>
          <a:prstGeom prst="rect">
            <a:avLst/>
          </a:prstGeom>
          <a:noFill/>
        </p:spPr>
        <p:txBody>
          <a:bodyPr wrap="square" rtlCol="0">
            <a:spAutoFit/>
          </a:bodyPr>
          <a:lstStyle/>
          <a:p>
            <a:endParaRPr lang="en-GB" sz="2000" dirty="0">
              <a:solidFill>
                <a:srgbClr val="002060"/>
              </a:solidFill>
              <a:latin typeface="Helvetica" pitchFamily="2" charset="0"/>
            </a:endParaRPr>
          </a:p>
          <a:p>
            <a:pPr marL="342900" indent="-342900">
              <a:buFont typeface="Arial" panose="020B0604020202020204" pitchFamily="34" charset="0"/>
              <a:buChar char="•"/>
            </a:pPr>
            <a:r>
              <a:rPr lang="en-GB" sz="2000" dirty="0">
                <a:solidFill>
                  <a:srgbClr val="002060"/>
                </a:solidFill>
                <a:latin typeface="Helvetica" pitchFamily="2" charset="0"/>
              </a:rPr>
              <a:t>RULER was developed by Mark Brackett at Yale University and is an example of EI training is schools</a:t>
            </a:r>
          </a:p>
          <a:p>
            <a:pPr marL="342900" indent="-342900">
              <a:buFont typeface="Arial" panose="020B0604020202020204" pitchFamily="34" charset="0"/>
              <a:buChar char="•"/>
            </a:pPr>
            <a:endParaRPr lang="en-GB" sz="2000" dirty="0">
              <a:solidFill>
                <a:srgbClr val="002060"/>
              </a:solidFill>
              <a:latin typeface="Helvetica" pitchFamily="2" charset="0"/>
            </a:endParaRPr>
          </a:p>
          <a:p>
            <a:pPr marL="342900" indent="-342900">
              <a:buFont typeface="Arial" panose="020B0604020202020204" pitchFamily="34" charset="0"/>
              <a:buChar char="•"/>
            </a:pPr>
            <a:r>
              <a:rPr lang="en-GB" sz="2000" dirty="0">
                <a:solidFill>
                  <a:srgbClr val="002060"/>
                </a:solidFill>
                <a:latin typeface="Helvetica" pitchFamily="2" charset="0"/>
              </a:rPr>
              <a:t>RULER is an acronym for five key emotion skills which the programme facilitates in teachers, children and adolescents: </a:t>
            </a:r>
          </a:p>
          <a:p>
            <a:endParaRPr lang="en-GB" sz="2000" dirty="0">
              <a:solidFill>
                <a:srgbClr val="002060"/>
              </a:solidFill>
              <a:latin typeface="Helvetica" pitchFamily="2" charset="0"/>
            </a:endParaRPr>
          </a:p>
        </p:txBody>
      </p:sp>
      <p:pic>
        <p:nvPicPr>
          <p:cNvPr id="2" name="Picture 1">
            <a:extLst>
              <a:ext uri="{FF2B5EF4-FFF2-40B4-BE49-F238E27FC236}">
                <a16:creationId xmlns:a16="http://schemas.microsoft.com/office/drawing/2014/main" id="{E88E7102-C547-7E40-9460-82917B57E14D}"/>
              </a:ext>
            </a:extLst>
          </p:cNvPr>
          <p:cNvPicPr>
            <a:picLocks noChangeAspect="1"/>
          </p:cNvPicPr>
          <p:nvPr/>
        </p:nvPicPr>
        <p:blipFill>
          <a:blip r:embed="rId2"/>
          <a:stretch>
            <a:fillRect/>
          </a:stretch>
        </p:blipFill>
        <p:spPr>
          <a:xfrm>
            <a:off x="6576140" y="1304693"/>
            <a:ext cx="2007618" cy="2386360"/>
          </a:xfrm>
          <a:prstGeom prst="rect">
            <a:avLst/>
          </a:prstGeom>
        </p:spPr>
      </p:pic>
      <p:pic>
        <p:nvPicPr>
          <p:cNvPr id="4" name="Picture 3">
            <a:extLst>
              <a:ext uri="{FF2B5EF4-FFF2-40B4-BE49-F238E27FC236}">
                <a16:creationId xmlns:a16="http://schemas.microsoft.com/office/drawing/2014/main" id="{9CE486B4-4DC5-1D41-ADD8-AC6E28FF0032}"/>
              </a:ext>
            </a:extLst>
          </p:cNvPr>
          <p:cNvPicPr>
            <a:picLocks noChangeAspect="1"/>
          </p:cNvPicPr>
          <p:nvPr/>
        </p:nvPicPr>
        <p:blipFill>
          <a:blip r:embed="rId3"/>
          <a:stretch>
            <a:fillRect/>
          </a:stretch>
        </p:blipFill>
        <p:spPr>
          <a:xfrm>
            <a:off x="6068729" y="4732253"/>
            <a:ext cx="2854124" cy="1906465"/>
          </a:xfrm>
          <a:prstGeom prst="rect">
            <a:avLst/>
          </a:prstGeom>
        </p:spPr>
      </p:pic>
      <p:pic>
        <p:nvPicPr>
          <p:cNvPr id="9" name="Picture 8" descr="Graphical user interface, text, application, email&#10;&#10;Description automatically generated">
            <a:extLst>
              <a:ext uri="{FF2B5EF4-FFF2-40B4-BE49-F238E27FC236}">
                <a16:creationId xmlns:a16="http://schemas.microsoft.com/office/drawing/2014/main" id="{EF5F303F-05CC-3E4F-A01C-52D320934D81}"/>
              </a:ext>
            </a:extLst>
          </p:cNvPr>
          <p:cNvPicPr>
            <a:picLocks noChangeAspect="1"/>
          </p:cNvPicPr>
          <p:nvPr/>
        </p:nvPicPr>
        <p:blipFill>
          <a:blip r:embed="rId4"/>
          <a:stretch>
            <a:fillRect/>
          </a:stretch>
        </p:blipFill>
        <p:spPr>
          <a:xfrm>
            <a:off x="721900" y="3754576"/>
            <a:ext cx="5223533" cy="2767768"/>
          </a:xfrm>
          <a:prstGeom prst="rect">
            <a:avLst/>
          </a:prstGeom>
        </p:spPr>
      </p:pic>
      <p:sp>
        <p:nvSpPr>
          <p:cNvPr id="10" name="TextBox 9">
            <a:extLst>
              <a:ext uri="{FF2B5EF4-FFF2-40B4-BE49-F238E27FC236}">
                <a16:creationId xmlns:a16="http://schemas.microsoft.com/office/drawing/2014/main" id="{6ABAE306-1C11-5E4D-ACCD-33110E2E0E0A}"/>
              </a:ext>
            </a:extLst>
          </p:cNvPr>
          <p:cNvSpPr txBox="1"/>
          <p:nvPr/>
        </p:nvSpPr>
        <p:spPr>
          <a:xfrm>
            <a:off x="6724586" y="3722689"/>
            <a:ext cx="1542410" cy="338554"/>
          </a:xfrm>
          <a:prstGeom prst="rect">
            <a:avLst/>
          </a:prstGeom>
          <a:noFill/>
        </p:spPr>
        <p:txBody>
          <a:bodyPr wrap="none" rtlCol="0">
            <a:spAutoFit/>
          </a:bodyPr>
          <a:lstStyle/>
          <a:p>
            <a:r>
              <a:rPr lang="en-US" sz="1600" b="1" dirty="0">
                <a:solidFill>
                  <a:srgbClr val="002060"/>
                </a:solidFill>
                <a:latin typeface="Helvetica" pitchFamily="2" charset="0"/>
              </a:rPr>
              <a:t>Mark Brackett</a:t>
            </a:r>
          </a:p>
        </p:txBody>
      </p:sp>
    </p:spTree>
    <p:extLst>
      <p:ext uri="{BB962C8B-B14F-4D97-AF65-F5344CB8AC3E}">
        <p14:creationId xmlns:p14="http://schemas.microsoft.com/office/powerpoint/2010/main" val="18442893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F8AC124-AC8C-564B-BB35-16E5094A97C9}"/>
              </a:ext>
            </a:extLst>
          </p:cNvPr>
          <p:cNvSpPr txBox="1">
            <a:spLocks noChangeArrowheads="1"/>
          </p:cNvSpPr>
          <p:nvPr/>
        </p:nvSpPr>
        <p:spPr>
          <a:xfrm>
            <a:off x="1259831" y="2494018"/>
            <a:ext cx="6624337" cy="934982"/>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lgn="ctr">
              <a:spcBef>
                <a:spcPts val="0"/>
              </a:spcBef>
              <a:defRPr/>
            </a:pPr>
            <a:r>
              <a:rPr lang="en-GB" b="1" dirty="0">
                <a:latin typeface="Helvetica" pitchFamily="2" charset="0"/>
              </a:rPr>
              <a:t>EMOTIONAL INTELLIGENCE:</a:t>
            </a:r>
          </a:p>
          <a:p>
            <a:pPr algn="ctr">
              <a:spcBef>
                <a:spcPts val="0"/>
              </a:spcBef>
              <a:defRPr/>
            </a:pPr>
            <a:r>
              <a:rPr lang="en-GB" b="1" dirty="0">
                <a:latin typeface="Helvetica" pitchFamily="2" charset="0"/>
              </a:rPr>
              <a:t>ABILITY OR PERSONALITY TRAIT?</a:t>
            </a:r>
            <a:endParaRPr lang="en-IE" dirty="0">
              <a:latin typeface="Helvetica" pitchFamily="2" charset="0"/>
            </a:endParaRPr>
          </a:p>
          <a:p>
            <a:pPr algn="ctr">
              <a:spcBef>
                <a:spcPts val="0"/>
              </a:spcBef>
              <a:defRPr/>
            </a:pPr>
            <a:endParaRPr lang="en-US" altLang="en-US" sz="2400" b="1" kern="0" dirty="0">
              <a:ea typeface="ＭＳ Ｐゴシック" panose="020B0600070205080204" pitchFamily="34" charset="-128"/>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B2B3DFA-BD28-0F4E-A277-8A014C42123F}"/>
              </a:ext>
            </a:extLst>
          </p:cNvPr>
          <p:cNvSpPr txBox="1"/>
          <p:nvPr/>
        </p:nvSpPr>
        <p:spPr>
          <a:xfrm>
            <a:off x="421282" y="477655"/>
            <a:ext cx="8301435" cy="707886"/>
          </a:xfrm>
          <a:prstGeom prst="rect">
            <a:avLst/>
          </a:prstGeom>
          <a:noFill/>
        </p:spPr>
        <p:txBody>
          <a:bodyPr wrap="square" rtlCol="0">
            <a:spAutoFit/>
          </a:bodyPr>
          <a:lstStyle/>
          <a:p>
            <a:pPr algn="ctr"/>
            <a:r>
              <a:rPr lang="en-GB" sz="2000" b="1" dirty="0">
                <a:solidFill>
                  <a:srgbClr val="0070C0"/>
                </a:solidFill>
                <a:latin typeface="Helvetica" pitchFamily="2" charset="0"/>
              </a:rPr>
              <a:t>RULER </a:t>
            </a:r>
          </a:p>
          <a:p>
            <a:pPr algn="ctr"/>
            <a:r>
              <a:rPr lang="en-GB" sz="2000" b="1" dirty="0">
                <a:solidFill>
                  <a:srgbClr val="0070C0"/>
                </a:solidFill>
                <a:latin typeface="Helvetica" pitchFamily="2" charset="0"/>
              </a:rPr>
              <a:t>EMOTIONAL INTELLIGENCE TRAINING IN SCHOOLS</a:t>
            </a:r>
            <a:endParaRPr lang="en-IE" sz="2000" dirty="0">
              <a:solidFill>
                <a:srgbClr val="0070C0"/>
              </a:solidFill>
              <a:latin typeface="Helvetica" pitchFamily="2" charset="0"/>
            </a:endParaRPr>
          </a:p>
        </p:txBody>
      </p:sp>
      <p:sp>
        <p:nvSpPr>
          <p:cNvPr id="3" name="TextBox 2">
            <a:extLst>
              <a:ext uri="{FF2B5EF4-FFF2-40B4-BE49-F238E27FC236}">
                <a16:creationId xmlns:a16="http://schemas.microsoft.com/office/drawing/2014/main" id="{0610B61B-3D5F-5C43-ACB9-F94D508D01D5}"/>
              </a:ext>
            </a:extLst>
          </p:cNvPr>
          <p:cNvSpPr txBox="1"/>
          <p:nvPr/>
        </p:nvSpPr>
        <p:spPr>
          <a:xfrm>
            <a:off x="1622222" y="1491083"/>
            <a:ext cx="6239389" cy="4401205"/>
          </a:xfrm>
          <a:prstGeom prst="rect">
            <a:avLst/>
          </a:prstGeom>
          <a:noFill/>
        </p:spPr>
        <p:txBody>
          <a:bodyPr wrap="square" rtlCol="0">
            <a:spAutoFit/>
          </a:bodyPr>
          <a:lstStyle/>
          <a:p>
            <a:r>
              <a:rPr lang="en-GB" sz="2000" dirty="0">
                <a:solidFill>
                  <a:srgbClr val="002060"/>
                </a:solidFill>
                <a:latin typeface="Helvetica" pitchFamily="2" charset="0"/>
              </a:rPr>
              <a:t>Four key interventions in the  RULER programme</a:t>
            </a:r>
          </a:p>
          <a:p>
            <a:endParaRPr lang="en-GB" sz="2000" dirty="0">
              <a:solidFill>
                <a:srgbClr val="002060"/>
              </a:solidFill>
              <a:latin typeface="Helvetica" pitchFamily="2" charset="0"/>
            </a:endParaRPr>
          </a:p>
          <a:p>
            <a:pPr marL="342900" indent="-342900">
              <a:buFont typeface="Arial" panose="020B0604020202020204" pitchFamily="34" charset="0"/>
              <a:buChar char="•"/>
            </a:pPr>
            <a:r>
              <a:rPr lang="en-GB" sz="2000" b="1" dirty="0">
                <a:solidFill>
                  <a:srgbClr val="002060"/>
                </a:solidFill>
                <a:latin typeface="Helvetica" pitchFamily="2" charset="0"/>
              </a:rPr>
              <a:t>Charter. </a:t>
            </a:r>
            <a:r>
              <a:rPr lang="en-GB" sz="2000" dirty="0">
                <a:solidFill>
                  <a:srgbClr val="002060"/>
                </a:solidFill>
                <a:latin typeface="Helvetica" pitchFamily="2" charset="0"/>
              </a:rPr>
              <a:t>An aspirational statement</a:t>
            </a:r>
          </a:p>
          <a:p>
            <a:pPr marL="342900" indent="-342900">
              <a:buFont typeface="Arial" panose="020B0604020202020204" pitchFamily="34" charset="0"/>
              <a:buChar char="•"/>
            </a:pPr>
            <a:endParaRPr lang="en-GB" sz="2000" dirty="0">
              <a:solidFill>
                <a:srgbClr val="002060"/>
              </a:solidFill>
              <a:latin typeface="Helvetica" pitchFamily="2" charset="0"/>
            </a:endParaRPr>
          </a:p>
          <a:p>
            <a:pPr marL="342900" indent="-342900">
              <a:buFont typeface="Arial" panose="020B0604020202020204" pitchFamily="34" charset="0"/>
              <a:buChar char="•"/>
            </a:pPr>
            <a:r>
              <a:rPr lang="en-GB" sz="2000" b="1" dirty="0">
                <a:solidFill>
                  <a:srgbClr val="002060"/>
                </a:solidFill>
                <a:latin typeface="Helvetica" pitchFamily="2" charset="0"/>
              </a:rPr>
              <a:t>Mood meter. </a:t>
            </a:r>
            <a:r>
              <a:rPr lang="en-GB" sz="2000" dirty="0">
                <a:solidFill>
                  <a:srgbClr val="002060"/>
                </a:solidFill>
                <a:latin typeface="Helvetica" pitchFamily="2" charset="0"/>
              </a:rPr>
              <a:t>A 4 quadrant grid for naming emotions</a:t>
            </a:r>
          </a:p>
          <a:p>
            <a:pPr marL="342900" indent="-342900">
              <a:buFont typeface="Arial" panose="020B0604020202020204" pitchFamily="34" charset="0"/>
              <a:buChar char="•"/>
            </a:pPr>
            <a:endParaRPr lang="en-GB" sz="2000" dirty="0">
              <a:solidFill>
                <a:srgbClr val="002060"/>
              </a:solidFill>
              <a:latin typeface="Helvetica" pitchFamily="2" charset="0"/>
            </a:endParaRPr>
          </a:p>
          <a:p>
            <a:pPr marL="342900" indent="-342900">
              <a:buFont typeface="Arial" panose="020B0604020202020204" pitchFamily="34" charset="0"/>
              <a:buChar char="•"/>
            </a:pPr>
            <a:r>
              <a:rPr lang="en-GB" sz="2000" b="1" dirty="0">
                <a:solidFill>
                  <a:srgbClr val="002060"/>
                </a:solidFill>
                <a:latin typeface="Helvetica" pitchFamily="2" charset="0"/>
              </a:rPr>
              <a:t>Meta-moment. </a:t>
            </a:r>
            <a:r>
              <a:rPr lang="en-GB" sz="2000" dirty="0">
                <a:solidFill>
                  <a:srgbClr val="002060"/>
                </a:solidFill>
                <a:latin typeface="Helvetica" pitchFamily="2" charset="0"/>
              </a:rPr>
              <a:t>A 4-step strategy for regulating emotions in difficult situations</a:t>
            </a:r>
          </a:p>
          <a:p>
            <a:pPr marL="342900" indent="-342900">
              <a:buFont typeface="Arial" panose="020B0604020202020204" pitchFamily="34" charset="0"/>
              <a:buChar char="•"/>
            </a:pPr>
            <a:endParaRPr lang="en-GB" sz="2000" dirty="0">
              <a:solidFill>
                <a:srgbClr val="002060"/>
              </a:solidFill>
              <a:latin typeface="Helvetica" pitchFamily="2" charset="0"/>
            </a:endParaRPr>
          </a:p>
          <a:p>
            <a:pPr marL="342900" indent="-342900">
              <a:buFont typeface="Arial" panose="020B0604020202020204" pitchFamily="34" charset="0"/>
              <a:buChar char="•"/>
            </a:pPr>
            <a:r>
              <a:rPr lang="en-GB" sz="2000" b="1" dirty="0">
                <a:solidFill>
                  <a:srgbClr val="002060"/>
                </a:solidFill>
                <a:latin typeface="Helvetica" pitchFamily="2" charset="0"/>
              </a:rPr>
              <a:t>Blueprint. </a:t>
            </a:r>
            <a:r>
              <a:rPr lang="en-GB" sz="2000" dirty="0">
                <a:solidFill>
                  <a:srgbClr val="002060"/>
                </a:solidFill>
                <a:latin typeface="Helvetica" pitchFamily="2" charset="0"/>
              </a:rPr>
              <a:t>A strategy for managing conflict and restoring a positive climate </a:t>
            </a:r>
          </a:p>
          <a:p>
            <a:pPr marL="342900" indent="-342900">
              <a:buFont typeface="Arial" panose="020B0604020202020204" pitchFamily="34" charset="0"/>
              <a:buChar char="•"/>
            </a:pPr>
            <a:endParaRPr lang="en-GB" sz="2000" dirty="0">
              <a:solidFill>
                <a:srgbClr val="002060"/>
              </a:solidFill>
              <a:latin typeface="Helvetica" pitchFamily="2" charset="0"/>
            </a:endParaRPr>
          </a:p>
          <a:p>
            <a:pPr marL="342900" indent="-342900">
              <a:buFont typeface="Arial" panose="020B0604020202020204" pitchFamily="34" charset="0"/>
              <a:buChar char="•"/>
            </a:pPr>
            <a:endParaRPr lang="en-GB" sz="2000" dirty="0">
              <a:solidFill>
                <a:srgbClr val="002060"/>
              </a:solidFill>
              <a:latin typeface="Helvetica" pitchFamily="2" charset="0"/>
            </a:endParaRPr>
          </a:p>
        </p:txBody>
      </p:sp>
    </p:spTree>
    <p:extLst>
      <p:ext uri="{BB962C8B-B14F-4D97-AF65-F5344CB8AC3E}">
        <p14:creationId xmlns:p14="http://schemas.microsoft.com/office/powerpoint/2010/main" val="25788998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B2B3DFA-BD28-0F4E-A277-8A014C42123F}"/>
              </a:ext>
            </a:extLst>
          </p:cNvPr>
          <p:cNvSpPr txBox="1"/>
          <p:nvPr/>
        </p:nvSpPr>
        <p:spPr>
          <a:xfrm>
            <a:off x="316092" y="80558"/>
            <a:ext cx="8652417" cy="707886"/>
          </a:xfrm>
          <a:prstGeom prst="rect">
            <a:avLst/>
          </a:prstGeom>
          <a:noFill/>
        </p:spPr>
        <p:txBody>
          <a:bodyPr wrap="square" rtlCol="0">
            <a:spAutoFit/>
          </a:bodyPr>
          <a:lstStyle/>
          <a:p>
            <a:pPr algn="ctr"/>
            <a:r>
              <a:rPr lang="en-GB" sz="2000" b="1" dirty="0">
                <a:solidFill>
                  <a:srgbClr val="0070C0"/>
                </a:solidFill>
                <a:latin typeface="Helvetica" pitchFamily="2" charset="0"/>
              </a:rPr>
              <a:t>RULER CHARTER</a:t>
            </a:r>
          </a:p>
          <a:p>
            <a:pPr algn="ctr"/>
            <a:r>
              <a:rPr lang="en-GB" sz="2000" b="1" dirty="0">
                <a:solidFill>
                  <a:srgbClr val="0070C0"/>
                </a:solidFill>
                <a:latin typeface="Helvetica" pitchFamily="2" charset="0"/>
              </a:rPr>
              <a:t>EMOTIONAL INTELLIGENCE TRAINING IN SCHOOLS</a:t>
            </a:r>
            <a:endParaRPr lang="en-IE" sz="2000" dirty="0">
              <a:solidFill>
                <a:srgbClr val="0070C0"/>
              </a:solidFill>
              <a:latin typeface="Helvetica" pitchFamily="2" charset="0"/>
            </a:endParaRPr>
          </a:p>
        </p:txBody>
      </p:sp>
      <p:sp>
        <p:nvSpPr>
          <p:cNvPr id="3" name="TextBox 2">
            <a:extLst>
              <a:ext uri="{FF2B5EF4-FFF2-40B4-BE49-F238E27FC236}">
                <a16:creationId xmlns:a16="http://schemas.microsoft.com/office/drawing/2014/main" id="{0610B61B-3D5F-5C43-ACB9-F94D508D01D5}"/>
              </a:ext>
            </a:extLst>
          </p:cNvPr>
          <p:cNvSpPr txBox="1"/>
          <p:nvPr/>
        </p:nvSpPr>
        <p:spPr>
          <a:xfrm>
            <a:off x="168592" y="1145394"/>
            <a:ext cx="3763818" cy="4031873"/>
          </a:xfrm>
          <a:prstGeom prst="rect">
            <a:avLst/>
          </a:prstGeom>
          <a:noFill/>
        </p:spPr>
        <p:txBody>
          <a:bodyPr wrap="square" rtlCol="0">
            <a:spAutoFit/>
          </a:bodyPr>
          <a:lstStyle/>
          <a:p>
            <a:endParaRPr lang="en-GB" sz="1600" dirty="0">
              <a:solidFill>
                <a:srgbClr val="002060"/>
              </a:solidFill>
              <a:latin typeface="Helvetica" pitchFamily="2" charset="0"/>
            </a:endParaRPr>
          </a:p>
          <a:p>
            <a:pPr marL="342900" indent="-342900">
              <a:buFont typeface="Arial" panose="020B0604020202020204" pitchFamily="34" charset="0"/>
              <a:buChar char="•"/>
            </a:pPr>
            <a:r>
              <a:rPr lang="en-GB" sz="2000" b="1" dirty="0">
                <a:solidFill>
                  <a:srgbClr val="002060"/>
                </a:solidFill>
                <a:latin typeface="Helvetica" pitchFamily="2" charset="0"/>
              </a:rPr>
              <a:t>Charter </a:t>
            </a:r>
            <a:r>
              <a:rPr lang="en-GB" sz="2000" dirty="0">
                <a:solidFill>
                  <a:srgbClr val="002060"/>
                </a:solidFill>
                <a:latin typeface="Helvetica" pitchFamily="2" charset="0"/>
              </a:rPr>
              <a:t>is an inspirational statement that all members of the school contribute to by addressing two key questions</a:t>
            </a:r>
          </a:p>
          <a:p>
            <a:pPr marL="342900" indent="-342900">
              <a:buFont typeface="Arial" panose="020B0604020202020204" pitchFamily="34" charset="0"/>
              <a:buChar char="•"/>
            </a:pPr>
            <a:endParaRPr lang="en-GB" sz="2000" dirty="0">
              <a:solidFill>
                <a:srgbClr val="002060"/>
              </a:solidFill>
              <a:latin typeface="Helvetica" pitchFamily="2" charset="0"/>
            </a:endParaRPr>
          </a:p>
          <a:p>
            <a:pPr marL="342900" indent="-342900">
              <a:buFont typeface="Arial" panose="020B0604020202020204" pitchFamily="34" charset="0"/>
              <a:buChar char="•"/>
            </a:pPr>
            <a:r>
              <a:rPr lang="en-GB" sz="2000" dirty="0">
                <a:solidFill>
                  <a:srgbClr val="002060"/>
                </a:solidFill>
                <a:latin typeface="Helvetica" pitchFamily="2" charset="0"/>
              </a:rPr>
              <a:t>How do we want to feel?</a:t>
            </a:r>
          </a:p>
          <a:p>
            <a:pPr marL="342900" indent="-342900">
              <a:buFont typeface="Arial" panose="020B0604020202020204" pitchFamily="34" charset="0"/>
              <a:buChar char="•"/>
            </a:pPr>
            <a:endParaRPr lang="en-GB" sz="2000" dirty="0">
              <a:solidFill>
                <a:srgbClr val="002060"/>
              </a:solidFill>
              <a:latin typeface="Helvetica" pitchFamily="2" charset="0"/>
            </a:endParaRPr>
          </a:p>
          <a:p>
            <a:pPr marL="342900" indent="-342900">
              <a:buFont typeface="Arial" panose="020B0604020202020204" pitchFamily="34" charset="0"/>
              <a:buChar char="•"/>
            </a:pPr>
            <a:r>
              <a:rPr lang="en-GB" sz="2000" dirty="0">
                <a:solidFill>
                  <a:srgbClr val="002060"/>
                </a:solidFill>
                <a:latin typeface="Helvetica" pitchFamily="2" charset="0"/>
              </a:rPr>
              <a:t>How do we ensure that everyone has these feeling?</a:t>
            </a:r>
          </a:p>
          <a:p>
            <a:pPr marL="342900" indent="-342900">
              <a:buFont typeface="Arial" panose="020B0604020202020204" pitchFamily="34" charset="0"/>
              <a:buChar char="•"/>
            </a:pPr>
            <a:endParaRPr lang="en-GB" sz="2000" dirty="0">
              <a:solidFill>
                <a:srgbClr val="002060"/>
              </a:solidFill>
              <a:latin typeface="Helvetica" pitchFamily="2" charset="0"/>
            </a:endParaRPr>
          </a:p>
          <a:p>
            <a:pPr marL="342900" indent="-342900">
              <a:buFont typeface="Arial" panose="020B0604020202020204" pitchFamily="34" charset="0"/>
              <a:buChar char="•"/>
            </a:pPr>
            <a:endParaRPr lang="en-GB" sz="2000" dirty="0">
              <a:solidFill>
                <a:srgbClr val="002060"/>
              </a:solidFill>
              <a:latin typeface="Helvetica" pitchFamily="2" charset="0"/>
            </a:endParaRPr>
          </a:p>
        </p:txBody>
      </p:sp>
      <p:pic>
        <p:nvPicPr>
          <p:cNvPr id="9" name="Picture 8" descr="Text, letter&#10;&#10;Description automatically generated">
            <a:extLst>
              <a:ext uri="{FF2B5EF4-FFF2-40B4-BE49-F238E27FC236}">
                <a16:creationId xmlns:a16="http://schemas.microsoft.com/office/drawing/2014/main" id="{A0ECE024-3DF2-3946-A674-8618EDD096B6}"/>
              </a:ext>
            </a:extLst>
          </p:cNvPr>
          <p:cNvPicPr>
            <a:picLocks noChangeAspect="1"/>
          </p:cNvPicPr>
          <p:nvPr/>
        </p:nvPicPr>
        <p:blipFill>
          <a:blip r:embed="rId2"/>
          <a:stretch>
            <a:fillRect/>
          </a:stretch>
        </p:blipFill>
        <p:spPr>
          <a:xfrm>
            <a:off x="4642301" y="1056185"/>
            <a:ext cx="2642838" cy="2935214"/>
          </a:xfrm>
          <a:prstGeom prst="rect">
            <a:avLst/>
          </a:prstGeom>
        </p:spPr>
      </p:pic>
      <p:pic>
        <p:nvPicPr>
          <p:cNvPr id="11" name="Picture 10" descr="Text&#10;&#10;Description automatically generated">
            <a:extLst>
              <a:ext uri="{FF2B5EF4-FFF2-40B4-BE49-F238E27FC236}">
                <a16:creationId xmlns:a16="http://schemas.microsoft.com/office/drawing/2014/main" id="{32181256-A682-324A-AF77-145ACB07915A}"/>
              </a:ext>
            </a:extLst>
          </p:cNvPr>
          <p:cNvPicPr>
            <a:picLocks noChangeAspect="1"/>
          </p:cNvPicPr>
          <p:nvPr/>
        </p:nvPicPr>
        <p:blipFill>
          <a:blip r:embed="rId3"/>
          <a:stretch>
            <a:fillRect/>
          </a:stretch>
        </p:blipFill>
        <p:spPr>
          <a:xfrm>
            <a:off x="6491941" y="3714931"/>
            <a:ext cx="2217161" cy="2806033"/>
          </a:xfrm>
          <a:prstGeom prst="rect">
            <a:avLst/>
          </a:prstGeom>
        </p:spPr>
      </p:pic>
    </p:spTree>
    <p:extLst>
      <p:ext uri="{BB962C8B-B14F-4D97-AF65-F5344CB8AC3E}">
        <p14:creationId xmlns:p14="http://schemas.microsoft.com/office/powerpoint/2010/main" val="33097042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B2B3DFA-BD28-0F4E-A277-8A014C42123F}"/>
              </a:ext>
            </a:extLst>
          </p:cNvPr>
          <p:cNvSpPr txBox="1"/>
          <p:nvPr/>
        </p:nvSpPr>
        <p:spPr>
          <a:xfrm>
            <a:off x="491584" y="210026"/>
            <a:ext cx="8301435" cy="707886"/>
          </a:xfrm>
          <a:prstGeom prst="rect">
            <a:avLst/>
          </a:prstGeom>
          <a:noFill/>
        </p:spPr>
        <p:txBody>
          <a:bodyPr wrap="square" rtlCol="0">
            <a:spAutoFit/>
          </a:bodyPr>
          <a:lstStyle/>
          <a:p>
            <a:pPr algn="ctr"/>
            <a:r>
              <a:rPr lang="en-GB" sz="2000" b="1" dirty="0">
                <a:solidFill>
                  <a:srgbClr val="0070C0"/>
                </a:solidFill>
                <a:latin typeface="Helvetica" pitchFamily="2" charset="0"/>
              </a:rPr>
              <a:t>RULER MOOD METER </a:t>
            </a:r>
          </a:p>
          <a:p>
            <a:pPr algn="ctr"/>
            <a:r>
              <a:rPr lang="en-GB" sz="2000" b="1" dirty="0">
                <a:solidFill>
                  <a:srgbClr val="0070C0"/>
                </a:solidFill>
                <a:latin typeface="Helvetica" pitchFamily="2" charset="0"/>
              </a:rPr>
              <a:t>EMOTIONAL INTELLIGENCE TRAINING IN SCHOOLS</a:t>
            </a:r>
            <a:endParaRPr lang="en-IE" sz="2000" dirty="0">
              <a:solidFill>
                <a:srgbClr val="0070C0"/>
              </a:solidFill>
              <a:latin typeface="Helvetica" pitchFamily="2" charset="0"/>
            </a:endParaRPr>
          </a:p>
        </p:txBody>
      </p:sp>
      <p:sp>
        <p:nvSpPr>
          <p:cNvPr id="3" name="TextBox 2">
            <a:extLst>
              <a:ext uri="{FF2B5EF4-FFF2-40B4-BE49-F238E27FC236}">
                <a16:creationId xmlns:a16="http://schemas.microsoft.com/office/drawing/2014/main" id="{0610B61B-3D5F-5C43-ACB9-F94D508D01D5}"/>
              </a:ext>
            </a:extLst>
          </p:cNvPr>
          <p:cNvSpPr txBox="1"/>
          <p:nvPr/>
        </p:nvSpPr>
        <p:spPr>
          <a:xfrm>
            <a:off x="172563" y="908038"/>
            <a:ext cx="4795024" cy="5816977"/>
          </a:xfrm>
          <a:prstGeom prst="rect">
            <a:avLst/>
          </a:prstGeom>
          <a:noFill/>
        </p:spPr>
        <p:txBody>
          <a:bodyPr wrap="square" rtlCol="0">
            <a:spAutoFit/>
          </a:bodyPr>
          <a:lstStyle/>
          <a:p>
            <a:pPr marL="342900" indent="-342900">
              <a:buFont typeface="Arial" panose="020B0604020202020204" pitchFamily="34" charset="0"/>
              <a:buChar char="•"/>
            </a:pPr>
            <a:endParaRPr lang="en-GB" sz="1600" dirty="0">
              <a:solidFill>
                <a:srgbClr val="002060"/>
              </a:solidFill>
              <a:latin typeface="Helvetica" pitchFamily="2" charset="0"/>
            </a:endParaRPr>
          </a:p>
          <a:p>
            <a:pPr marL="342900" indent="-342900">
              <a:buFont typeface="Arial" panose="020B0604020202020204" pitchFamily="34" charset="0"/>
              <a:buChar char="•"/>
            </a:pPr>
            <a:r>
              <a:rPr lang="en-GB" sz="2000" b="1" dirty="0">
                <a:solidFill>
                  <a:srgbClr val="002060"/>
                </a:solidFill>
                <a:latin typeface="Helvetica" pitchFamily="2" charset="0"/>
              </a:rPr>
              <a:t>Mood meter. </a:t>
            </a:r>
            <a:r>
              <a:rPr lang="en-GB" sz="2000" dirty="0">
                <a:solidFill>
                  <a:srgbClr val="002060"/>
                </a:solidFill>
                <a:latin typeface="Helvetica" pitchFamily="2" charset="0"/>
              </a:rPr>
              <a:t>Is a 4 quadrant grid for naming emotions by </a:t>
            </a:r>
          </a:p>
          <a:p>
            <a:pPr marL="800100" lvl="1" indent="-342900">
              <a:buFont typeface="Arial" panose="020B0604020202020204" pitchFamily="34" charset="0"/>
              <a:buChar char="•"/>
            </a:pPr>
            <a:r>
              <a:rPr lang="en-GB" sz="2000" dirty="0">
                <a:solidFill>
                  <a:srgbClr val="002060"/>
                </a:solidFill>
                <a:latin typeface="Helvetica" pitchFamily="2" charset="0"/>
              </a:rPr>
              <a:t>Colour</a:t>
            </a:r>
          </a:p>
          <a:p>
            <a:pPr marL="800100" lvl="1" indent="-342900">
              <a:buFont typeface="Arial" panose="020B0604020202020204" pitchFamily="34" charset="0"/>
              <a:buChar char="•"/>
            </a:pPr>
            <a:r>
              <a:rPr lang="en-GB" sz="2000" dirty="0">
                <a:solidFill>
                  <a:srgbClr val="002060"/>
                </a:solidFill>
                <a:latin typeface="Helvetica" pitchFamily="2" charset="0"/>
              </a:rPr>
              <a:t>high/low energy</a:t>
            </a:r>
          </a:p>
          <a:p>
            <a:pPr marL="800100" lvl="1" indent="-342900">
              <a:buFont typeface="Arial" panose="020B0604020202020204" pitchFamily="34" charset="0"/>
              <a:buChar char="•"/>
            </a:pPr>
            <a:r>
              <a:rPr lang="en-GB" sz="2000" dirty="0">
                <a:solidFill>
                  <a:srgbClr val="002060"/>
                </a:solidFill>
                <a:latin typeface="Helvetica" pitchFamily="2" charset="0"/>
              </a:rPr>
              <a:t>High/low pleasantness</a:t>
            </a:r>
          </a:p>
          <a:p>
            <a:pPr marL="342900" indent="-342900">
              <a:buFont typeface="Arial" panose="020B0604020202020204" pitchFamily="34" charset="0"/>
              <a:buChar char="•"/>
            </a:pPr>
            <a:endParaRPr lang="en-GB" sz="2000" dirty="0">
              <a:solidFill>
                <a:srgbClr val="002060"/>
              </a:solidFill>
              <a:latin typeface="Helvetica" pitchFamily="2" charset="0"/>
            </a:endParaRPr>
          </a:p>
          <a:p>
            <a:pPr marL="342900" indent="-342900">
              <a:buFont typeface="Arial" panose="020B0604020202020204" pitchFamily="34" charset="0"/>
              <a:buChar char="•"/>
            </a:pPr>
            <a:r>
              <a:rPr lang="en-GB" sz="2000" dirty="0">
                <a:solidFill>
                  <a:srgbClr val="002060"/>
                </a:solidFill>
                <a:latin typeface="Helvetica" pitchFamily="2" charset="0"/>
              </a:rPr>
              <a:t>Positive high energy emotions are </a:t>
            </a:r>
            <a:r>
              <a:rPr lang="en-GB" sz="2000" dirty="0">
                <a:solidFill>
                  <a:srgbClr val="002060"/>
                </a:solidFill>
                <a:highlight>
                  <a:srgbClr val="FFFF00"/>
                </a:highlight>
                <a:latin typeface="Helvetica" pitchFamily="2" charset="0"/>
              </a:rPr>
              <a:t>yellow</a:t>
            </a:r>
            <a:r>
              <a:rPr lang="en-GB" sz="2000" dirty="0">
                <a:solidFill>
                  <a:srgbClr val="002060"/>
                </a:solidFill>
                <a:latin typeface="Helvetica" pitchFamily="2" charset="0"/>
              </a:rPr>
              <a:t>, e.g. </a:t>
            </a:r>
            <a:r>
              <a:rPr lang="en-GB" sz="2000" dirty="0">
                <a:solidFill>
                  <a:srgbClr val="002060"/>
                </a:solidFill>
                <a:highlight>
                  <a:srgbClr val="FFFF00"/>
                </a:highlight>
                <a:latin typeface="Helvetica" pitchFamily="2" charset="0"/>
              </a:rPr>
              <a:t>happy </a:t>
            </a:r>
          </a:p>
          <a:p>
            <a:pPr marL="342900" indent="-342900">
              <a:buFont typeface="Arial" panose="020B0604020202020204" pitchFamily="34" charset="0"/>
              <a:buChar char="•"/>
            </a:pPr>
            <a:endParaRPr lang="en-GB" sz="2000" dirty="0">
              <a:solidFill>
                <a:srgbClr val="002060"/>
              </a:solidFill>
              <a:latin typeface="Helvetica" pitchFamily="2" charset="0"/>
            </a:endParaRPr>
          </a:p>
          <a:p>
            <a:pPr marL="342900" indent="-342900">
              <a:buFont typeface="Arial" panose="020B0604020202020204" pitchFamily="34" charset="0"/>
              <a:buChar char="•"/>
            </a:pPr>
            <a:r>
              <a:rPr lang="en-GB" sz="2000" dirty="0">
                <a:solidFill>
                  <a:srgbClr val="002060"/>
                </a:solidFill>
                <a:latin typeface="Helvetica" pitchFamily="2" charset="0"/>
              </a:rPr>
              <a:t>Positive low energy emotions are </a:t>
            </a:r>
            <a:r>
              <a:rPr lang="en-GB" sz="2000" dirty="0">
                <a:solidFill>
                  <a:srgbClr val="002060"/>
                </a:solidFill>
                <a:highlight>
                  <a:srgbClr val="00FF00"/>
                </a:highlight>
                <a:latin typeface="Helvetica" pitchFamily="2" charset="0"/>
              </a:rPr>
              <a:t>green,</a:t>
            </a:r>
            <a:r>
              <a:rPr lang="en-GB" sz="2000" dirty="0">
                <a:solidFill>
                  <a:srgbClr val="002060"/>
                </a:solidFill>
                <a:latin typeface="Helvetica" pitchFamily="2" charset="0"/>
              </a:rPr>
              <a:t> e.g. </a:t>
            </a:r>
            <a:r>
              <a:rPr lang="en-GB" sz="2000" dirty="0">
                <a:solidFill>
                  <a:srgbClr val="002060"/>
                </a:solidFill>
                <a:highlight>
                  <a:srgbClr val="00FF00"/>
                </a:highlight>
                <a:latin typeface="Helvetica" pitchFamily="2" charset="0"/>
              </a:rPr>
              <a:t>relaxed</a:t>
            </a:r>
          </a:p>
          <a:p>
            <a:pPr marL="342900" indent="-342900">
              <a:buFont typeface="Arial" panose="020B0604020202020204" pitchFamily="34" charset="0"/>
              <a:buChar char="•"/>
            </a:pPr>
            <a:endParaRPr lang="en-GB" sz="2000" dirty="0">
              <a:solidFill>
                <a:srgbClr val="002060"/>
              </a:solidFill>
              <a:latin typeface="Helvetica" pitchFamily="2" charset="0"/>
            </a:endParaRPr>
          </a:p>
          <a:p>
            <a:pPr marL="342900" indent="-342900">
              <a:buFont typeface="Arial" panose="020B0604020202020204" pitchFamily="34" charset="0"/>
              <a:buChar char="•"/>
            </a:pPr>
            <a:r>
              <a:rPr lang="en-GB" sz="2000" dirty="0">
                <a:solidFill>
                  <a:srgbClr val="002060"/>
                </a:solidFill>
                <a:latin typeface="Helvetica" pitchFamily="2" charset="0"/>
              </a:rPr>
              <a:t>Negative high energy emotions are </a:t>
            </a:r>
            <a:r>
              <a:rPr lang="en-GB" sz="2000" dirty="0">
                <a:solidFill>
                  <a:srgbClr val="002060"/>
                </a:solidFill>
                <a:highlight>
                  <a:srgbClr val="FF0000"/>
                </a:highlight>
                <a:latin typeface="Helvetica" pitchFamily="2" charset="0"/>
              </a:rPr>
              <a:t>red</a:t>
            </a:r>
            <a:r>
              <a:rPr lang="en-GB" sz="2000" dirty="0">
                <a:solidFill>
                  <a:srgbClr val="002060"/>
                </a:solidFill>
                <a:latin typeface="Helvetica" pitchFamily="2" charset="0"/>
              </a:rPr>
              <a:t>, e.g. </a:t>
            </a:r>
            <a:r>
              <a:rPr lang="en-GB" sz="2000" dirty="0">
                <a:solidFill>
                  <a:srgbClr val="002060"/>
                </a:solidFill>
                <a:highlight>
                  <a:srgbClr val="FF0000"/>
                </a:highlight>
                <a:latin typeface="Helvetica" pitchFamily="2" charset="0"/>
              </a:rPr>
              <a:t>angry and frightened</a:t>
            </a:r>
          </a:p>
          <a:p>
            <a:pPr marL="342900" indent="-342900">
              <a:buFont typeface="Arial" panose="020B0604020202020204" pitchFamily="34" charset="0"/>
              <a:buChar char="•"/>
            </a:pPr>
            <a:endParaRPr lang="en-GB" sz="2000" dirty="0">
              <a:solidFill>
                <a:srgbClr val="002060"/>
              </a:solidFill>
              <a:latin typeface="Helvetica" pitchFamily="2" charset="0"/>
            </a:endParaRPr>
          </a:p>
          <a:p>
            <a:pPr marL="342900" indent="-342900">
              <a:buFont typeface="Arial" panose="020B0604020202020204" pitchFamily="34" charset="0"/>
              <a:buChar char="•"/>
            </a:pPr>
            <a:r>
              <a:rPr lang="en-GB" sz="2000" dirty="0">
                <a:solidFill>
                  <a:srgbClr val="002060"/>
                </a:solidFill>
                <a:latin typeface="Helvetica" pitchFamily="2" charset="0"/>
              </a:rPr>
              <a:t>Negative low energy emotions are </a:t>
            </a:r>
            <a:r>
              <a:rPr lang="en-GB" sz="2000" dirty="0">
                <a:solidFill>
                  <a:srgbClr val="002060"/>
                </a:solidFill>
                <a:highlight>
                  <a:srgbClr val="00FFFF"/>
                </a:highlight>
                <a:latin typeface="Helvetica" pitchFamily="2" charset="0"/>
              </a:rPr>
              <a:t>blue</a:t>
            </a:r>
            <a:r>
              <a:rPr lang="en-GB" sz="2000" dirty="0">
                <a:solidFill>
                  <a:srgbClr val="002060"/>
                </a:solidFill>
                <a:latin typeface="Helvetica" pitchFamily="2" charset="0"/>
              </a:rPr>
              <a:t>, e.g. </a:t>
            </a:r>
            <a:r>
              <a:rPr lang="en-GB" sz="2000" dirty="0">
                <a:solidFill>
                  <a:srgbClr val="002060"/>
                </a:solidFill>
                <a:highlight>
                  <a:srgbClr val="00FFFF"/>
                </a:highlight>
                <a:latin typeface="Helvetica" pitchFamily="2" charset="0"/>
              </a:rPr>
              <a:t>sad </a:t>
            </a:r>
          </a:p>
          <a:p>
            <a:endParaRPr lang="en-GB" sz="1600" dirty="0">
              <a:solidFill>
                <a:srgbClr val="002060"/>
              </a:solidFill>
              <a:latin typeface="Helvetica" pitchFamily="2" charset="0"/>
            </a:endParaRPr>
          </a:p>
        </p:txBody>
      </p:sp>
      <p:pic>
        <p:nvPicPr>
          <p:cNvPr id="4" name="Picture 3" descr="Graphical user interface, application&#10;&#10;Description automatically generated">
            <a:extLst>
              <a:ext uri="{FF2B5EF4-FFF2-40B4-BE49-F238E27FC236}">
                <a16:creationId xmlns:a16="http://schemas.microsoft.com/office/drawing/2014/main" id="{2C780ED8-376E-BC41-B529-95D199EB3590}"/>
              </a:ext>
            </a:extLst>
          </p:cNvPr>
          <p:cNvPicPr>
            <a:picLocks noChangeAspect="1"/>
          </p:cNvPicPr>
          <p:nvPr/>
        </p:nvPicPr>
        <p:blipFill>
          <a:blip r:embed="rId2"/>
          <a:stretch>
            <a:fillRect/>
          </a:stretch>
        </p:blipFill>
        <p:spPr>
          <a:xfrm>
            <a:off x="5099733" y="866614"/>
            <a:ext cx="3871704" cy="4839630"/>
          </a:xfrm>
          <a:prstGeom prst="rect">
            <a:avLst/>
          </a:prstGeom>
        </p:spPr>
      </p:pic>
    </p:spTree>
    <p:extLst>
      <p:ext uri="{BB962C8B-B14F-4D97-AF65-F5344CB8AC3E}">
        <p14:creationId xmlns:p14="http://schemas.microsoft.com/office/powerpoint/2010/main" val="4177371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B2B3DFA-BD28-0F4E-A277-8A014C42123F}"/>
              </a:ext>
            </a:extLst>
          </p:cNvPr>
          <p:cNvSpPr txBox="1"/>
          <p:nvPr/>
        </p:nvSpPr>
        <p:spPr>
          <a:xfrm>
            <a:off x="491583" y="120817"/>
            <a:ext cx="8301435" cy="707886"/>
          </a:xfrm>
          <a:prstGeom prst="rect">
            <a:avLst/>
          </a:prstGeom>
          <a:noFill/>
        </p:spPr>
        <p:txBody>
          <a:bodyPr wrap="square" rtlCol="0">
            <a:spAutoFit/>
          </a:bodyPr>
          <a:lstStyle/>
          <a:p>
            <a:pPr algn="ctr"/>
            <a:r>
              <a:rPr lang="en-GB" sz="2000" b="1" dirty="0">
                <a:solidFill>
                  <a:srgbClr val="0070C0"/>
                </a:solidFill>
                <a:latin typeface="Helvetica" pitchFamily="2" charset="0"/>
              </a:rPr>
              <a:t>RULER META-MOMENT </a:t>
            </a:r>
          </a:p>
          <a:p>
            <a:pPr algn="ctr"/>
            <a:r>
              <a:rPr lang="en-GB" sz="2000" b="1" dirty="0">
                <a:solidFill>
                  <a:srgbClr val="0070C0"/>
                </a:solidFill>
                <a:latin typeface="Helvetica" pitchFamily="2" charset="0"/>
              </a:rPr>
              <a:t>EMOTIONAL INTELLIGENCE TRAINING IN SCHOOLS</a:t>
            </a:r>
            <a:endParaRPr lang="en-IE" sz="2000" dirty="0">
              <a:solidFill>
                <a:srgbClr val="0070C0"/>
              </a:solidFill>
              <a:latin typeface="Helvetica" pitchFamily="2" charset="0"/>
            </a:endParaRPr>
          </a:p>
        </p:txBody>
      </p:sp>
      <p:sp>
        <p:nvSpPr>
          <p:cNvPr id="3" name="TextBox 2">
            <a:extLst>
              <a:ext uri="{FF2B5EF4-FFF2-40B4-BE49-F238E27FC236}">
                <a16:creationId xmlns:a16="http://schemas.microsoft.com/office/drawing/2014/main" id="{0610B61B-3D5F-5C43-ACB9-F94D508D01D5}"/>
              </a:ext>
            </a:extLst>
          </p:cNvPr>
          <p:cNvSpPr txBox="1"/>
          <p:nvPr/>
        </p:nvSpPr>
        <p:spPr>
          <a:xfrm>
            <a:off x="94464" y="1159515"/>
            <a:ext cx="4347115" cy="5324535"/>
          </a:xfrm>
          <a:prstGeom prst="rect">
            <a:avLst/>
          </a:prstGeom>
          <a:noFill/>
        </p:spPr>
        <p:txBody>
          <a:bodyPr wrap="square" rtlCol="0">
            <a:spAutoFit/>
          </a:bodyPr>
          <a:lstStyle/>
          <a:p>
            <a:pPr marL="342900" indent="-342900">
              <a:buFont typeface="Arial" panose="020B0604020202020204" pitchFamily="34" charset="0"/>
              <a:buChar char="•"/>
            </a:pPr>
            <a:r>
              <a:rPr lang="en-GB" sz="2000" b="1" dirty="0">
                <a:solidFill>
                  <a:srgbClr val="002060"/>
                </a:solidFill>
                <a:latin typeface="Helvetica" pitchFamily="2" charset="0"/>
              </a:rPr>
              <a:t>Meta-moment. </a:t>
            </a:r>
            <a:r>
              <a:rPr lang="en-GB" sz="2000" dirty="0">
                <a:solidFill>
                  <a:srgbClr val="002060"/>
                </a:solidFill>
                <a:latin typeface="Helvetica" pitchFamily="2" charset="0"/>
              </a:rPr>
              <a:t>A 4-step strategy for regulating emotions in difficult situations.</a:t>
            </a:r>
          </a:p>
          <a:p>
            <a:pPr marL="342900" indent="-342900">
              <a:buFont typeface="Arial" panose="020B0604020202020204" pitchFamily="34" charset="0"/>
              <a:buChar char="•"/>
            </a:pPr>
            <a:endParaRPr lang="en-GB" sz="2000" dirty="0">
              <a:solidFill>
                <a:srgbClr val="002060"/>
              </a:solidFill>
              <a:latin typeface="Helvetica" pitchFamily="2" charset="0"/>
            </a:endParaRPr>
          </a:p>
          <a:p>
            <a:pPr marL="342900" indent="-342900">
              <a:buFont typeface="Arial" panose="020B0604020202020204" pitchFamily="34" charset="0"/>
              <a:buChar char="•"/>
            </a:pPr>
            <a:r>
              <a:rPr lang="en-GB" sz="2000" b="1" dirty="0">
                <a:solidFill>
                  <a:srgbClr val="002060"/>
                </a:solidFill>
                <a:latin typeface="Helvetica" pitchFamily="2" charset="0"/>
              </a:rPr>
              <a:t>Sense</a:t>
            </a:r>
            <a:r>
              <a:rPr lang="en-GB" sz="2000" dirty="0">
                <a:solidFill>
                  <a:srgbClr val="002060"/>
                </a:solidFill>
                <a:latin typeface="Helvetica" pitchFamily="2" charset="0"/>
              </a:rPr>
              <a:t> the emotion by noticing shifts in cognition, physiology, and behaviour. </a:t>
            </a:r>
          </a:p>
          <a:p>
            <a:pPr marL="342900" indent="-342900">
              <a:buFont typeface="Arial" panose="020B0604020202020204" pitchFamily="34" charset="0"/>
              <a:buChar char="•"/>
            </a:pPr>
            <a:endParaRPr lang="en-GB" sz="2000" dirty="0">
              <a:solidFill>
                <a:srgbClr val="002060"/>
              </a:solidFill>
              <a:latin typeface="Helvetica" pitchFamily="2" charset="0"/>
            </a:endParaRPr>
          </a:p>
          <a:p>
            <a:pPr marL="342900" indent="-342900">
              <a:buFont typeface="Arial" panose="020B0604020202020204" pitchFamily="34" charset="0"/>
              <a:buChar char="•"/>
            </a:pPr>
            <a:r>
              <a:rPr lang="en-GB" sz="2000" b="1" dirty="0">
                <a:solidFill>
                  <a:srgbClr val="002060"/>
                </a:solidFill>
                <a:latin typeface="Helvetica" pitchFamily="2" charset="0"/>
              </a:rPr>
              <a:t>Pause</a:t>
            </a:r>
            <a:r>
              <a:rPr lang="en-GB" sz="2000" dirty="0">
                <a:solidFill>
                  <a:srgbClr val="002060"/>
                </a:solidFill>
                <a:latin typeface="Helvetica" pitchFamily="2" charset="0"/>
              </a:rPr>
              <a:t> and breathe</a:t>
            </a:r>
          </a:p>
          <a:p>
            <a:pPr marL="342900" indent="-342900">
              <a:buFont typeface="Arial" panose="020B0604020202020204" pitchFamily="34" charset="0"/>
              <a:buChar char="•"/>
            </a:pPr>
            <a:endParaRPr lang="en-GB" sz="2000" dirty="0">
              <a:solidFill>
                <a:srgbClr val="002060"/>
              </a:solidFill>
              <a:latin typeface="Helvetica" pitchFamily="2" charset="0"/>
            </a:endParaRPr>
          </a:p>
          <a:p>
            <a:pPr marL="342900" indent="-342900">
              <a:buFont typeface="Arial" panose="020B0604020202020204" pitchFamily="34" charset="0"/>
              <a:buChar char="•"/>
            </a:pPr>
            <a:r>
              <a:rPr lang="en-GB" sz="2000" b="1" dirty="0">
                <a:solidFill>
                  <a:srgbClr val="002060"/>
                </a:solidFill>
                <a:latin typeface="Helvetica" pitchFamily="2" charset="0"/>
              </a:rPr>
              <a:t>See </a:t>
            </a:r>
            <a:r>
              <a:rPr lang="en-GB" sz="2000" dirty="0">
                <a:solidFill>
                  <a:srgbClr val="002060"/>
                </a:solidFill>
                <a:latin typeface="Helvetica" pitchFamily="2" charset="0"/>
              </a:rPr>
              <a:t>your best self in your mind’s eye</a:t>
            </a:r>
          </a:p>
          <a:p>
            <a:pPr marL="342900" indent="-342900">
              <a:buFont typeface="Arial" panose="020B0604020202020204" pitchFamily="34" charset="0"/>
              <a:buChar char="•"/>
            </a:pPr>
            <a:endParaRPr lang="en-GB" sz="2000" dirty="0">
              <a:solidFill>
                <a:srgbClr val="002060"/>
              </a:solidFill>
              <a:latin typeface="Helvetica" pitchFamily="2" charset="0"/>
            </a:endParaRPr>
          </a:p>
          <a:p>
            <a:pPr marL="342900" indent="-342900">
              <a:buFont typeface="Arial" panose="020B0604020202020204" pitchFamily="34" charset="0"/>
              <a:buChar char="•"/>
            </a:pPr>
            <a:r>
              <a:rPr lang="en-GB" sz="2000" b="1" dirty="0">
                <a:solidFill>
                  <a:srgbClr val="002060"/>
                </a:solidFill>
                <a:latin typeface="Helvetica" pitchFamily="2" charset="0"/>
              </a:rPr>
              <a:t>Strategize &amp; act. </a:t>
            </a:r>
            <a:r>
              <a:rPr lang="en-GB" sz="2000" dirty="0">
                <a:solidFill>
                  <a:srgbClr val="002060"/>
                </a:solidFill>
                <a:latin typeface="Helvetica" pitchFamily="2" charset="0"/>
              </a:rPr>
              <a:t>Choose and use a helpful emotion regulation strategy before acting</a:t>
            </a:r>
            <a:endParaRPr lang="en-IE" sz="2000" dirty="0">
              <a:solidFill>
                <a:srgbClr val="002060"/>
              </a:solidFill>
              <a:latin typeface="Helvetica" pitchFamily="2" charset="0"/>
            </a:endParaRPr>
          </a:p>
          <a:p>
            <a:pPr marL="342900" indent="-342900">
              <a:buFont typeface="Arial" panose="020B0604020202020204" pitchFamily="34" charset="0"/>
              <a:buChar char="•"/>
            </a:pPr>
            <a:endParaRPr lang="en-GB" sz="2000" dirty="0">
              <a:solidFill>
                <a:srgbClr val="002060"/>
              </a:solidFill>
              <a:latin typeface="Helvetica" pitchFamily="2" charset="0"/>
            </a:endParaRPr>
          </a:p>
        </p:txBody>
      </p:sp>
      <p:pic>
        <p:nvPicPr>
          <p:cNvPr id="2" name="Picture 1">
            <a:extLst>
              <a:ext uri="{FF2B5EF4-FFF2-40B4-BE49-F238E27FC236}">
                <a16:creationId xmlns:a16="http://schemas.microsoft.com/office/drawing/2014/main" id="{CB2A0E11-B4EB-A448-9EDD-2F46E3D3429F}"/>
              </a:ext>
            </a:extLst>
          </p:cNvPr>
          <p:cNvPicPr>
            <a:picLocks noChangeAspect="1"/>
          </p:cNvPicPr>
          <p:nvPr/>
        </p:nvPicPr>
        <p:blipFill>
          <a:blip r:embed="rId2"/>
          <a:stretch>
            <a:fillRect/>
          </a:stretch>
        </p:blipFill>
        <p:spPr>
          <a:xfrm>
            <a:off x="4949431" y="997440"/>
            <a:ext cx="4194569" cy="5648687"/>
          </a:xfrm>
          <a:prstGeom prst="rect">
            <a:avLst/>
          </a:prstGeom>
        </p:spPr>
      </p:pic>
    </p:spTree>
    <p:extLst>
      <p:ext uri="{BB962C8B-B14F-4D97-AF65-F5344CB8AC3E}">
        <p14:creationId xmlns:p14="http://schemas.microsoft.com/office/powerpoint/2010/main" val="21535602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B2B3DFA-BD28-0F4E-A277-8A014C42123F}"/>
              </a:ext>
            </a:extLst>
          </p:cNvPr>
          <p:cNvSpPr txBox="1"/>
          <p:nvPr/>
        </p:nvSpPr>
        <p:spPr>
          <a:xfrm>
            <a:off x="736911" y="55755"/>
            <a:ext cx="8301435" cy="707886"/>
          </a:xfrm>
          <a:prstGeom prst="rect">
            <a:avLst/>
          </a:prstGeom>
          <a:noFill/>
        </p:spPr>
        <p:txBody>
          <a:bodyPr wrap="square" rtlCol="0">
            <a:spAutoFit/>
          </a:bodyPr>
          <a:lstStyle/>
          <a:p>
            <a:pPr algn="ctr"/>
            <a:r>
              <a:rPr lang="en-GB" sz="2000" b="1" dirty="0">
                <a:solidFill>
                  <a:srgbClr val="0070C0"/>
                </a:solidFill>
                <a:latin typeface="Helvetica" pitchFamily="2" charset="0"/>
              </a:rPr>
              <a:t>RULER BLUEPRINT</a:t>
            </a:r>
          </a:p>
          <a:p>
            <a:pPr algn="ctr"/>
            <a:r>
              <a:rPr lang="en-GB" sz="2000" b="1" dirty="0">
                <a:solidFill>
                  <a:srgbClr val="0070C0"/>
                </a:solidFill>
                <a:latin typeface="Helvetica" pitchFamily="2" charset="0"/>
              </a:rPr>
              <a:t>EMOTIONAL INTELLIGENCE TRAINING IN SCHOOLS</a:t>
            </a:r>
            <a:endParaRPr lang="en-IE" sz="2000" dirty="0">
              <a:solidFill>
                <a:srgbClr val="0070C0"/>
              </a:solidFill>
              <a:latin typeface="Helvetica" pitchFamily="2" charset="0"/>
            </a:endParaRPr>
          </a:p>
        </p:txBody>
      </p:sp>
      <p:sp>
        <p:nvSpPr>
          <p:cNvPr id="3" name="TextBox 2">
            <a:extLst>
              <a:ext uri="{FF2B5EF4-FFF2-40B4-BE49-F238E27FC236}">
                <a16:creationId xmlns:a16="http://schemas.microsoft.com/office/drawing/2014/main" id="{0610B61B-3D5F-5C43-ACB9-F94D508D01D5}"/>
              </a:ext>
            </a:extLst>
          </p:cNvPr>
          <p:cNvSpPr txBox="1"/>
          <p:nvPr/>
        </p:nvSpPr>
        <p:spPr>
          <a:xfrm>
            <a:off x="214273" y="610136"/>
            <a:ext cx="3811317" cy="5755422"/>
          </a:xfrm>
          <a:prstGeom prst="rect">
            <a:avLst/>
          </a:prstGeom>
          <a:noFill/>
        </p:spPr>
        <p:txBody>
          <a:bodyPr wrap="square" rtlCol="0">
            <a:spAutoFit/>
          </a:bodyPr>
          <a:lstStyle/>
          <a:p>
            <a:pPr marL="342900" indent="-342900">
              <a:buFont typeface="Arial" panose="020B0604020202020204" pitchFamily="34" charset="0"/>
              <a:buChar char="•"/>
            </a:pPr>
            <a:endParaRPr lang="en-GB" sz="1600" dirty="0">
              <a:solidFill>
                <a:srgbClr val="002060"/>
              </a:solidFill>
              <a:latin typeface="Helvetica" pitchFamily="2" charset="0"/>
            </a:endParaRPr>
          </a:p>
          <a:p>
            <a:pPr marL="342900" indent="-342900">
              <a:buFont typeface="Arial" panose="020B0604020202020204" pitchFamily="34" charset="0"/>
              <a:buChar char="•"/>
            </a:pPr>
            <a:r>
              <a:rPr lang="en-GB" sz="1600" b="1" dirty="0">
                <a:solidFill>
                  <a:srgbClr val="002060"/>
                </a:solidFill>
                <a:latin typeface="Helvetica" pitchFamily="2" charset="0"/>
              </a:rPr>
              <a:t>Blueprint. </a:t>
            </a:r>
            <a:r>
              <a:rPr lang="en-GB" sz="1600" dirty="0">
                <a:solidFill>
                  <a:srgbClr val="002060"/>
                </a:solidFill>
                <a:latin typeface="Helvetica" pitchFamily="2" charset="0"/>
              </a:rPr>
              <a:t>A strategy for managing conflict and restoring a positive climate by both people asking themselves </a:t>
            </a:r>
          </a:p>
          <a:p>
            <a:pPr marL="342900" indent="-342900">
              <a:buFont typeface="Arial" panose="020B0604020202020204" pitchFamily="34" charset="0"/>
              <a:buChar char="•"/>
            </a:pPr>
            <a:endParaRPr lang="en-GB" sz="1600" dirty="0">
              <a:solidFill>
                <a:srgbClr val="002060"/>
              </a:solidFill>
              <a:latin typeface="Helvetica" pitchFamily="2" charset="0"/>
            </a:endParaRPr>
          </a:p>
          <a:p>
            <a:pPr marL="800100" lvl="1" indent="-342900">
              <a:buFont typeface="Arial" panose="020B0604020202020204" pitchFamily="34" charset="0"/>
              <a:buChar char="•"/>
            </a:pPr>
            <a:r>
              <a:rPr lang="en-GB" sz="1600" dirty="0">
                <a:solidFill>
                  <a:srgbClr val="002060"/>
                </a:solidFill>
                <a:latin typeface="Helvetica" pitchFamily="2" charset="0"/>
              </a:rPr>
              <a:t>How did I feel? </a:t>
            </a:r>
          </a:p>
          <a:p>
            <a:pPr marL="800100" lvl="1" indent="-342900">
              <a:buFont typeface="Arial" panose="020B0604020202020204" pitchFamily="34" charset="0"/>
              <a:buChar char="•"/>
            </a:pPr>
            <a:r>
              <a:rPr lang="en-GB" sz="1600" dirty="0">
                <a:solidFill>
                  <a:srgbClr val="002060"/>
                </a:solidFill>
                <a:latin typeface="Helvetica" pitchFamily="2" charset="0"/>
              </a:rPr>
              <a:t>What caused my feelings? </a:t>
            </a:r>
          </a:p>
          <a:p>
            <a:pPr marL="800100" lvl="1" indent="-342900">
              <a:buFont typeface="Arial" panose="020B0604020202020204" pitchFamily="34" charset="0"/>
              <a:buChar char="•"/>
            </a:pPr>
            <a:r>
              <a:rPr lang="en-GB" sz="1600" dirty="0">
                <a:solidFill>
                  <a:srgbClr val="002060"/>
                </a:solidFill>
                <a:latin typeface="Helvetica" pitchFamily="2" charset="0"/>
              </a:rPr>
              <a:t>How did I express and regulate my feelings? </a:t>
            </a:r>
          </a:p>
          <a:p>
            <a:pPr marL="800100" lvl="1" indent="-342900">
              <a:buFont typeface="Arial" panose="020B0604020202020204" pitchFamily="34" charset="0"/>
              <a:buChar char="•"/>
            </a:pPr>
            <a:endParaRPr lang="en-GB" sz="1600" dirty="0">
              <a:solidFill>
                <a:srgbClr val="002060"/>
              </a:solidFill>
              <a:latin typeface="Helvetica" pitchFamily="2" charset="0"/>
            </a:endParaRPr>
          </a:p>
          <a:p>
            <a:pPr marL="800100" lvl="1" indent="-342900">
              <a:buFont typeface="Arial" panose="020B0604020202020204" pitchFamily="34" charset="0"/>
              <a:buChar char="•"/>
            </a:pPr>
            <a:r>
              <a:rPr lang="en-GB" sz="1600" dirty="0">
                <a:solidFill>
                  <a:srgbClr val="002060"/>
                </a:solidFill>
                <a:latin typeface="Helvetica" pitchFamily="2" charset="0"/>
              </a:rPr>
              <a:t>How did you feel? </a:t>
            </a:r>
          </a:p>
          <a:p>
            <a:pPr marL="800100" lvl="1" indent="-342900">
              <a:buFont typeface="Arial" panose="020B0604020202020204" pitchFamily="34" charset="0"/>
              <a:buChar char="•"/>
            </a:pPr>
            <a:r>
              <a:rPr lang="en-GB" sz="1600" dirty="0">
                <a:solidFill>
                  <a:srgbClr val="002060"/>
                </a:solidFill>
                <a:latin typeface="Helvetica" pitchFamily="2" charset="0"/>
              </a:rPr>
              <a:t>What caused your feelings? </a:t>
            </a:r>
          </a:p>
          <a:p>
            <a:pPr marL="800100" lvl="1" indent="-342900">
              <a:buFont typeface="Arial" panose="020B0604020202020204" pitchFamily="34" charset="0"/>
              <a:buChar char="•"/>
            </a:pPr>
            <a:r>
              <a:rPr lang="en-GB" sz="1600" dirty="0">
                <a:solidFill>
                  <a:srgbClr val="002060"/>
                </a:solidFill>
                <a:latin typeface="Helvetica" pitchFamily="2" charset="0"/>
              </a:rPr>
              <a:t>How did you express and regulate their feelings? </a:t>
            </a:r>
          </a:p>
          <a:p>
            <a:pPr marL="800100" lvl="1" indent="-342900">
              <a:buFont typeface="Arial" panose="020B0604020202020204" pitchFamily="34" charset="0"/>
              <a:buChar char="•"/>
            </a:pPr>
            <a:endParaRPr lang="en-GB" sz="1600" dirty="0">
              <a:solidFill>
                <a:srgbClr val="002060"/>
              </a:solidFill>
              <a:latin typeface="Helvetica" pitchFamily="2" charset="0"/>
            </a:endParaRPr>
          </a:p>
          <a:p>
            <a:pPr marL="342900" indent="-342900">
              <a:buFont typeface="Arial" panose="020B0604020202020204" pitchFamily="34" charset="0"/>
              <a:buChar char="•"/>
            </a:pPr>
            <a:r>
              <a:rPr lang="en-GB" sz="1600" dirty="0">
                <a:solidFill>
                  <a:srgbClr val="002060"/>
                </a:solidFill>
                <a:latin typeface="Helvetica" pitchFamily="2" charset="0"/>
              </a:rPr>
              <a:t>Answering these questions brings self-awareness &amp; empathy </a:t>
            </a:r>
          </a:p>
          <a:p>
            <a:pPr marL="342900" indent="-342900">
              <a:buFont typeface="Arial" panose="020B0604020202020204" pitchFamily="34" charset="0"/>
              <a:buChar char="•"/>
            </a:pPr>
            <a:endParaRPr lang="en-GB" sz="1600" dirty="0">
              <a:solidFill>
                <a:srgbClr val="002060"/>
              </a:solidFill>
              <a:latin typeface="Helvetica" pitchFamily="2" charset="0"/>
            </a:endParaRPr>
          </a:p>
          <a:p>
            <a:pPr marL="342900" indent="-342900">
              <a:buFont typeface="Arial" panose="020B0604020202020204" pitchFamily="34" charset="0"/>
              <a:buChar char="•"/>
            </a:pPr>
            <a:r>
              <a:rPr lang="en-GB" sz="1600" dirty="0">
                <a:solidFill>
                  <a:srgbClr val="002060"/>
                </a:solidFill>
                <a:latin typeface="Helvetica" pitchFamily="2" charset="0"/>
              </a:rPr>
              <a:t>Then ask 2 more questions</a:t>
            </a:r>
          </a:p>
          <a:p>
            <a:pPr marL="800100" lvl="1" indent="-342900">
              <a:buFont typeface="Arial" panose="020B0604020202020204" pitchFamily="34" charset="0"/>
              <a:buChar char="•"/>
            </a:pPr>
            <a:r>
              <a:rPr lang="en-GB" sz="1600" dirty="0">
                <a:solidFill>
                  <a:srgbClr val="002060"/>
                </a:solidFill>
                <a:latin typeface="Helvetica" pitchFamily="2" charset="0"/>
              </a:rPr>
              <a:t>What could I have done to handle the situation better? </a:t>
            </a:r>
          </a:p>
          <a:p>
            <a:pPr marL="800100" lvl="1" indent="-342900">
              <a:buFont typeface="Arial" panose="020B0604020202020204" pitchFamily="34" charset="0"/>
              <a:buChar char="•"/>
            </a:pPr>
            <a:r>
              <a:rPr lang="en-GB" sz="1600" dirty="0">
                <a:solidFill>
                  <a:srgbClr val="002060"/>
                </a:solidFill>
                <a:latin typeface="Helvetica" pitchFamily="2" charset="0"/>
              </a:rPr>
              <a:t>What can I do now? </a:t>
            </a:r>
            <a:endParaRPr lang="en-GB" sz="2000" dirty="0">
              <a:solidFill>
                <a:srgbClr val="002060"/>
              </a:solidFill>
              <a:latin typeface="Helvetica" pitchFamily="2" charset="0"/>
            </a:endParaRPr>
          </a:p>
        </p:txBody>
      </p:sp>
      <p:pic>
        <p:nvPicPr>
          <p:cNvPr id="8" name="Picture 7" descr="Table&#10;&#10;Description automatically generated">
            <a:extLst>
              <a:ext uri="{FF2B5EF4-FFF2-40B4-BE49-F238E27FC236}">
                <a16:creationId xmlns:a16="http://schemas.microsoft.com/office/drawing/2014/main" id="{9C4DBC62-E615-0A40-9F40-E46792C28AE4}"/>
              </a:ext>
            </a:extLst>
          </p:cNvPr>
          <p:cNvPicPr>
            <a:picLocks noChangeAspect="1"/>
          </p:cNvPicPr>
          <p:nvPr/>
        </p:nvPicPr>
        <p:blipFill>
          <a:blip r:embed="rId2"/>
          <a:stretch>
            <a:fillRect/>
          </a:stretch>
        </p:blipFill>
        <p:spPr>
          <a:xfrm>
            <a:off x="4572000" y="1097138"/>
            <a:ext cx="4095706" cy="4663724"/>
          </a:xfrm>
          <a:prstGeom prst="rect">
            <a:avLst/>
          </a:prstGeom>
        </p:spPr>
      </p:pic>
    </p:spTree>
    <p:extLst>
      <p:ext uri="{BB962C8B-B14F-4D97-AF65-F5344CB8AC3E}">
        <p14:creationId xmlns:p14="http://schemas.microsoft.com/office/powerpoint/2010/main" val="27381411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B2B3DFA-BD28-0F4E-A277-8A014C42123F}"/>
              </a:ext>
            </a:extLst>
          </p:cNvPr>
          <p:cNvSpPr txBox="1"/>
          <p:nvPr/>
        </p:nvSpPr>
        <p:spPr>
          <a:xfrm>
            <a:off x="1101891" y="2474893"/>
            <a:ext cx="6940217" cy="954107"/>
          </a:xfrm>
          <a:prstGeom prst="rect">
            <a:avLst/>
          </a:prstGeom>
          <a:noFill/>
        </p:spPr>
        <p:txBody>
          <a:bodyPr wrap="square" rtlCol="0">
            <a:spAutoFit/>
          </a:bodyPr>
          <a:lstStyle/>
          <a:p>
            <a:pPr algn="ctr"/>
            <a:r>
              <a:rPr lang="en-GB" sz="2800" b="1" dirty="0">
                <a:solidFill>
                  <a:srgbClr val="0070C0"/>
                </a:solidFill>
                <a:latin typeface="Helvetica" pitchFamily="2" charset="0"/>
              </a:rPr>
              <a:t>EMOTIONAL INTELLIGENCE TRAINING AT WORK</a:t>
            </a:r>
          </a:p>
        </p:txBody>
      </p:sp>
    </p:spTree>
    <p:extLst>
      <p:ext uri="{BB962C8B-B14F-4D97-AF65-F5344CB8AC3E}">
        <p14:creationId xmlns:p14="http://schemas.microsoft.com/office/powerpoint/2010/main" val="23929087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B2B3DFA-BD28-0F4E-A277-8A014C42123F}"/>
              </a:ext>
            </a:extLst>
          </p:cNvPr>
          <p:cNvSpPr txBox="1"/>
          <p:nvPr/>
        </p:nvSpPr>
        <p:spPr>
          <a:xfrm>
            <a:off x="421282" y="219282"/>
            <a:ext cx="8301435" cy="707886"/>
          </a:xfrm>
          <a:prstGeom prst="rect">
            <a:avLst/>
          </a:prstGeom>
          <a:noFill/>
        </p:spPr>
        <p:txBody>
          <a:bodyPr wrap="square" rtlCol="0">
            <a:spAutoFit/>
          </a:bodyPr>
          <a:lstStyle/>
          <a:p>
            <a:pPr algn="ctr"/>
            <a:r>
              <a:rPr lang="en-GB" sz="2000" b="1" dirty="0">
                <a:solidFill>
                  <a:srgbClr val="0070C0"/>
                </a:solidFill>
                <a:latin typeface="Helvetica" pitchFamily="2" charset="0"/>
              </a:rPr>
              <a:t>EFFECTIVENESS OF </a:t>
            </a:r>
          </a:p>
          <a:p>
            <a:pPr algn="ctr"/>
            <a:r>
              <a:rPr lang="en-GB" sz="2000" b="1" dirty="0">
                <a:solidFill>
                  <a:srgbClr val="0070C0"/>
                </a:solidFill>
                <a:latin typeface="Helvetica" pitchFamily="2" charset="0"/>
              </a:rPr>
              <a:t>EMOTIONAL INTELLIGENCE TRAINING AT WORK</a:t>
            </a:r>
            <a:endParaRPr lang="en-IE" sz="2000" dirty="0">
              <a:solidFill>
                <a:srgbClr val="0070C0"/>
              </a:solidFill>
              <a:latin typeface="Helvetica" pitchFamily="2" charset="0"/>
            </a:endParaRPr>
          </a:p>
        </p:txBody>
      </p:sp>
      <p:sp>
        <p:nvSpPr>
          <p:cNvPr id="3" name="TextBox 2">
            <a:extLst>
              <a:ext uri="{FF2B5EF4-FFF2-40B4-BE49-F238E27FC236}">
                <a16:creationId xmlns:a16="http://schemas.microsoft.com/office/drawing/2014/main" id="{0610B61B-3D5F-5C43-ACB9-F94D508D01D5}"/>
              </a:ext>
            </a:extLst>
          </p:cNvPr>
          <p:cNvSpPr txBox="1"/>
          <p:nvPr/>
        </p:nvSpPr>
        <p:spPr>
          <a:xfrm>
            <a:off x="557560" y="936010"/>
            <a:ext cx="4014439" cy="5601533"/>
          </a:xfrm>
          <a:prstGeom prst="rect">
            <a:avLst/>
          </a:prstGeom>
          <a:noFill/>
        </p:spPr>
        <p:txBody>
          <a:bodyPr wrap="square" rtlCol="0">
            <a:spAutoFit/>
          </a:bodyPr>
          <a:lstStyle/>
          <a:p>
            <a:endParaRPr lang="en-GB" sz="2000" dirty="0">
              <a:solidFill>
                <a:srgbClr val="002060"/>
              </a:solidFill>
              <a:latin typeface="Helvetica" pitchFamily="2" charset="0"/>
            </a:endParaRPr>
          </a:p>
          <a:p>
            <a:r>
              <a:rPr lang="en-GB" sz="2000" dirty="0">
                <a:solidFill>
                  <a:srgbClr val="002060"/>
                </a:solidFill>
                <a:latin typeface="Helvetica" pitchFamily="2" charset="0"/>
              </a:rPr>
              <a:t>Meta-analyses have shown that EI training leads to increases in EI post treatment and at follow-up for frontline employees and managers in a range of industries including </a:t>
            </a:r>
          </a:p>
          <a:p>
            <a:endParaRPr lang="en-GB" sz="2000" dirty="0">
              <a:solidFill>
                <a:srgbClr val="002060"/>
              </a:solidFill>
              <a:latin typeface="Helvetica" pitchFamily="2" charset="0"/>
            </a:endParaRPr>
          </a:p>
          <a:p>
            <a:pPr marL="800100" lvl="1" indent="-342900">
              <a:buFont typeface="Arial" panose="020B0604020202020204" pitchFamily="34" charset="0"/>
              <a:buChar char="•"/>
            </a:pPr>
            <a:r>
              <a:rPr lang="en-GB" sz="2000" dirty="0">
                <a:solidFill>
                  <a:srgbClr val="002060"/>
                </a:solidFill>
                <a:latin typeface="Helvetica" pitchFamily="2" charset="0"/>
              </a:rPr>
              <a:t>Retail</a:t>
            </a:r>
          </a:p>
          <a:p>
            <a:pPr marL="800100" lvl="1" indent="-342900">
              <a:buFont typeface="Arial" panose="020B0604020202020204" pitchFamily="34" charset="0"/>
              <a:buChar char="•"/>
            </a:pPr>
            <a:endParaRPr lang="en-GB" sz="2000" dirty="0">
              <a:solidFill>
                <a:srgbClr val="002060"/>
              </a:solidFill>
              <a:latin typeface="Helvetica" pitchFamily="2" charset="0"/>
            </a:endParaRPr>
          </a:p>
          <a:p>
            <a:pPr marL="800100" lvl="1" indent="-342900">
              <a:buFont typeface="Arial" panose="020B0604020202020204" pitchFamily="34" charset="0"/>
              <a:buChar char="•"/>
            </a:pPr>
            <a:r>
              <a:rPr lang="en-GB" sz="2000" dirty="0">
                <a:solidFill>
                  <a:srgbClr val="002060"/>
                </a:solidFill>
                <a:latin typeface="Helvetica" pitchFamily="2" charset="0"/>
              </a:rPr>
              <a:t>Banking</a:t>
            </a:r>
          </a:p>
          <a:p>
            <a:pPr marL="800100" lvl="1" indent="-342900">
              <a:buFont typeface="Arial" panose="020B0604020202020204" pitchFamily="34" charset="0"/>
              <a:buChar char="•"/>
            </a:pPr>
            <a:endParaRPr lang="en-GB" sz="2000" dirty="0">
              <a:solidFill>
                <a:srgbClr val="002060"/>
              </a:solidFill>
              <a:latin typeface="Helvetica" pitchFamily="2" charset="0"/>
            </a:endParaRPr>
          </a:p>
          <a:p>
            <a:pPr marL="800100" lvl="1" indent="-342900">
              <a:buFont typeface="Arial" panose="020B0604020202020204" pitchFamily="34" charset="0"/>
              <a:buChar char="•"/>
            </a:pPr>
            <a:r>
              <a:rPr lang="en-GB" sz="2000" dirty="0">
                <a:solidFill>
                  <a:srgbClr val="002060"/>
                </a:solidFill>
                <a:latin typeface="Helvetica" pitchFamily="2" charset="0"/>
              </a:rPr>
              <a:t>Law enforcement</a:t>
            </a:r>
          </a:p>
          <a:p>
            <a:pPr marL="800100" lvl="1" indent="-342900">
              <a:buFont typeface="Arial" panose="020B0604020202020204" pitchFamily="34" charset="0"/>
              <a:buChar char="•"/>
            </a:pPr>
            <a:endParaRPr lang="en-GB" sz="2000" dirty="0">
              <a:solidFill>
                <a:srgbClr val="002060"/>
              </a:solidFill>
              <a:latin typeface="Helvetica" pitchFamily="2" charset="0"/>
            </a:endParaRPr>
          </a:p>
          <a:p>
            <a:pPr marL="800100" lvl="1" indent="-342900">
              <a:buFont typeface="Arial" panose="020B0604020202020204" pitchFamily="34" charset="0"/>
              <a:buChar char="•"/>
            </a:pPr>
            <a:r>
              <a:rPr lang="en-GB" sz="2000" dirty="0">
                <a:solidFill>
                  <a:srgbClr val="002060"/>
                </a:solidFill>
                <a:latin typeface="Helvetica" pitchFamily="2" charset="0"/>
              </a:rPr>
              <a:t>Teaching </a:t>
            </a:r>
          </a:p>
          <a:p>
            <a:pPr marL="800100" lvl="1" indent="-342900">
              <a:buFont typeface="Arial" panose="020B0604020202020204" pitchFamily="34" charset="0"/>
              <a:buChar char="•"/>
            </a:pPr>
            <a:endParaRPr lang="en-GB" sz="2000" dirty="0">
              <a:solidFill>
                <a:srgbClr val="002060"/>
              </a:solidFill>
              <a:latin typeface="Helvetica" pitchFamily="2" charset="0"/>
            </a:endParaRPr>
          </a:p>
          <a:p>
            <a:pPr marL="800100" lvl="1" indent="-342900">
              <a:buFont typeface="Arial" panose="020B0604020202020204" pitchFamily="34" charset="0"/>
              <a:buChar char="•"/>
            </a:pPr>
            <a:r>
              <a:rPr lang="en-GB" sz="2000" dirty="0">
                <a:solidFill>
                  <a:srgbClr val="002060"/>
                </a:solidFill>
                <a:latin typeface="Helvetica" pitchFamily="2" charset="0"/>
              </a:rPr>
              <a:t>Health care</a:t>
            </a:r>
          </a:p>
          <a:p>
            <a:pPr marL="342900" indent="-342900">
              <a:buFont typeface="Arial" panose="020B0604020202020204" pitchFamily="34" charset="0"/>
              <a:buChar char="•"/>
            </a:pPr>
            <a:endParaRPr lang="en-GB" dirty="0">
              <a:solidFill>
                <a:srgbClr val="002060"/>
              </a:solidFill>
              <a:latin typeface="Helvetica" pitchFamily="2" charset="0"/>
            </a:endParaRPr>
          </a:p>
        </p:txBody>
      </p:sp>
      <p:pic>
        <p:nvPicPr>
          <p:cNvPr id="7" name="Picture 6" descr="A picture containing person, indoor&#10;&#10;Description automatically generated">
            <a:extLst>
              <a:ext uri="{FF2B5EF4-FFF2-40B4-BE49-F238E27FC236}">
                <a16:creationId xmlns:a16="http://schemas.microsoft.com/office/drawing/2014/main" id="{0200C824-539E-2847-A0AD-BCFFF0BDE2D2}"/>
              </a:ext>
            </a:extLst>
          </p:cNvPr>
          <p:cNvPicPr>
            <a:picLocks noChangeAspect="1"/>
          </p:cNvPicPr>
          <p:nvPr/>
        </p:nvPicPr>
        <p:blipFill>
          <a:blip r:embed="rId2"/>
          <a:stretch>
            <a:fillRect/>
          </a:stretch>
        </p:blipFill>
        <p:spPr>
          <a:xfrm>
            <a:off x="4833256" y="1088377"/>
            <a:ext cx="1885763" cy="1231806"/>
          </a:xfrm>
          <a:prstGeom prst="rect">
            <a:avLst/>
          </a:prstGeom>
        </p:spPr>
      </p:pic>
      <p:pic>
        <p:nvPicPr>
          <p:cNvPr id="8" name="Picture 7">
            <a:extLst>
              <a:ext uri="{FF2B5EF4-FFF2-40B4-BE49-F238E27FC236}">
                <a16:creationId xmlns:a16="http://schemas.microsoft.com/office/drawing/2014/main" id="{D68AA240-C9D7-594F-B0B5-A6D87884C48D}"/>
              </a:ext>
            </a:extLst>
          </p:cNvPr>
          <p:cNvPicPr>
            <a:picLocks noChangeAspect="1"/>
          </p:cNvPicPr>
          <p:nvPr/>
        </p:nvPicPr>
        <p:blipFill>
          <a:blip r:embed="rId3"/>
          <a:stretch>
            <a:fillRect/>
          </a:stretch>
        </p:blipFill>
        <p:spPr>
          <a:xfrm>
            <a:off x="6719019" y="2274550"/>
            <a:ext cx="1706524" cy="1135614"/>
          </a:xfrm>
          <a:prstGeom prst="rect">
            <a:avLst/>
          </a:prstGeom>
        </p:spPr>
      </p:pic>
      <p:pic>
        <p:nvPicPr>
          <p:cNvPr id="10" name="Picture 9">
            <a:extLst>
              <a:ext uri="{FF2B5EF4-FFF2-40B4-BE49-F238E27FC236}">
                <a16:creationId xmlns:a16="http://schemas.microsoft.com/office/drawing/2014/main" id="{9B2617D0-F6CD-8745-A802-8C1C9FCEDB19}"/>
              </a:ext>
            </a:extLst>
          </p:cNvPr>
          <p:cNvPicPr>
            <a:picLocks noChangeAspect="1"/>
          </p:cNvPicPr>
          <p:nvPr/>
        </p:nvPicPr>
        <p:blipFill>
          <a:blip r:embed="rId4"/>
          <a:stretch>
            <a:fillRect/>
          </a:stretch>
        </p:blipFill>
        <p:spPr>
          <a:xfrm>
            <a:off x="4571999" y="3410164"/>
            <a:ext cx="2074505" cy="1123690"/>
          </a:xfrm>
          <a:prstGeom prst="rect">
            <a:avLst/>
          </a:prstGeom>
        </p:spPr>
      </p:pic>
      <p:pic>
        <p:nvPicPr>
          <p:cNvPr id="11" name="Picture 10">
            <a:extLst>
              <a:ext uri="{FF2B5EF4-FFF2-40B4-BE49-F238E27FC236}">
                <a16:creationId xmlns:a16="http://schemas.microsoft.com/office/drawing/2014/main" id="{B5BA6596-F788-E24E-9353-5C3491EA9DCB}"/>
              </a:ext>
            </a:extLst>
          </p:cNvPr>
          <p:cNvPicPr>
            <a:picLocks noChangeAspect="1"/>
          </p:cNvPicPr>
          <p:nvPr/>
        </p:nvPicPr>
        <p:blipFill>
          <a:blip r:embed="rId5"/>
          <a:stretch>
            <a:fillRect/>
          </a:stretch>
        </p:blipFill>
        <p:spPr>
          <a:xfrm>
            <a:off x="6719019" y="4489271"/>
            <a:ext cx="2003698" cy="1053557"/>
          </a:xfrm>
          <a:prstGeom prst="rect">
            <a:avLst/>
          </a:prstGeom>
        </p:spPr>
      </p:pic>
      <p:pic>
        <p:nvPicPr>
          <p:cNvPr id="13" name="Picture 12">
            <a:extLst>
              <a:ext uri="{FF2B5EF4-FFF2-40B4-BE49-F238E27FC236}">
                <a16:creationId xmlns:a16="http://schemas.microsoft.com/office/drawing/2014/main" id="{FD5324AD-E815-F04D-A173-455869E89E4E}"/>
              </a:ext>
            </a:extLst>
          </p:cNvPr>
          <p:cNvPicPr>
            <a:picLocks noChangeAspect="1"/>
          </p:cNvPicPr>
          <p:nvPr/>
        </p:nvPicPr>
        <p:blipFill>
          <a:blip r:embed="rId6"/>
          <a:stretch>
            <a:fillRect/>
          </a:stretch>
        </p:blipFill>
        <p:spPr>
          <a:xfrm>
            <a:off x="4833256" y="5542828"/>
            <a:ext cx="1813247" cy="1206633"/>
          </a:xfrm>
          <a:prstGeom prst="rect">
            <a:avLst/>
          </a:prstGeom>
        </p:spPr>
      </p:pic>
    </p:spTree>
    <p:extLst>
      <p:ext uri="{BB962C8B-B14F-4D97-AF65-F5344CB8AC3E}">
        <p14:creationId xmlns:p14="http://schemas.microsoft.com/office/powerpoint/2010/main" val="4594328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B2B3DFA-BD28-0F4E-A277-8A014C42123F}"/>
              </a:ext>
            </a:extLst>
          </p:cNvPr>
          <p:cNvSpPr txBox="1"/>
          <p:nvPr/>
        </p:nvSpPr>
        <p:spPr>
          <a:xfrm>
            <a:off x="421282" y="200621"/>
            <a:ext cx="8301435" cy="400110"/>
          </a:xfrm>
          <a:prstGeom prst="rect">
            <a:avLst/>
          </a:prstGeom>
          <a:noFill/>
        </p:spPr>
        <p:txBody>
          <a:bodyPr wrap="square" rtlCol="0">
            <a:spAutoFit/>
          </a:bodyPr>
          <a:lstStyle/>
          <a:p>
            <a:pPr algn="ctr"/>
            <a:r>
              <a:rPr lang="en-GB" sz="2000" b="1" dirty="0">
                <a:solidFill>
                  <a:srgbClr val="0070C0"/>
                </a:solidFill>
                <a:latin typeface="Helvetica" pitchFamily="2" charset="0"/>
              </a:rPr>
              <a:t>EMOTIONAL INTELLIGENCE TRAINING AT WORK</a:t>
            </a:r>
            <a:endParaRPr lang="en-IE" sz="2000" dirty="0">
              <a:solidFill>
                <a:srgbClr val="0070C0"/>
              </a:solidFill>
              <a:latin typeface="Helvetica" pitchFamily="2" charset="0"/>
            </a:endParaRPr>
          </a:p>
        </p:txBody>
      </p:sp>
      <p:sp>
        <p:nvSpPr>
          <p:cNvPr id="3" name="TextBox 2">
            <a:extLst>
              <a:ext uri="{FF2B5EF4-FFF2-40B4-BE49-F238E27FC236}">
                <a16:creationId xmlns:a16="http://schemas.microsoft.com/office/drawing/2014/main" id="{0610B61B-3D5F-5C43-ACB9-F94D508D01D5}"/>
              </a:ext>
            </a:extLst>
          </p:cNvPr>
          <p:cNvSpPr txBox="1"/>
          <p:nvPr/>
        </p:nvSpPr>
        <p:spPr>
          <a:xfrm>
            <a:off x="94710" y="714069"/>
            <a:ext cx="8816025" cy="5847755"/>
          </a:xfrm>
          <a:prstGeom prst="rect">
            <a:avLst/>
          </a:prstGeom>
          <a:noFill/>
        </p:spPr>
        <p:txBody>
          <a:bodyPr wrap="square" rtlCol="0">
            <a:spAutoFit/>
          </a:bodyPr>
          <a:lstStyle/>
          <a:p>
            <a:r>
              <a:rPr lang="en-GB" b="1" dirty="0">
                <a:solidFill>
                  <a:srgbClr val="002060"/>
                </a:solidFill>
                <a:latin typeface="Helvetica" pitchFamily="2" charset="0"/>
              </a:rPr>
              <a:t>Consortium for Research on Emotional Intelligence in Organizations </a:t>
            </a:r>
            <a:r>
              <a:rPr lang="en-GB" dirty="0">
                <a:solidFill>
                  <a:srgbClr val="002060"/>
                </a:solidFill>
                <a:latin typeface="Helvetica" pitchFamily="2" charset="0"/>
              </a:rPr>
              <a:t>guidelines for promoting EI in the workplace</a:t>
            </a:r>
          </a:p>
          <a:p>
            <a:pPr marL="342900" indent="-342900">
              <a:buFont typeface="Arial" panose="020B0604020202020204" pitchFamily="34" charset="0"/>
              <a:buChar char="•"/>
            </a:pPr>
            <a:endParaRPr lang="en-GB" baseline="30000" dirty="0">
              <a:solidFill>
                <a:srgbClr val="002060"/>
              </a:solidFill>
              <a:latin typeface="Helvetica" pitchFamily="2" charset="0"/>
            </a:endParaRPr>
          </a:p>
          <a:p>
            <a:pPr marL="342900" indent="-342900">
              <a:buFont typeface="Arial" panose="020B0604020202020204" pitchFamily="34" charset="0"/>
              <a:buChar char="•"/>
            </a:pPr>
            <a:r>
              <a:rPr lang="en-GB" b="1" dirty="0">
                <a:solidFill>
                  <a:srgbClr val="002060"/>
                </a:solidFill>
                <a:latin typeface="Helvetica" pitchFamily="2" charset="0"/>
              </a:rPr>
              <a:t>Organizational needs assessment. </a:t>
            </a:r>
            <a:r>
              <a:rPr lang="en-GB" dirty="0">
                <a:solidFill>
                  <a:srgbClr val="002060"/>
                </a:solidFill>
                <a:latin typeface="Helvetica" pitchFamily="2" charset="0"/>
              </a:rPr>
              <a:t>Assess the organization’s needs by determining the EI competencies essential for effective job performance, e.g. perceiving, understanding, using and managing emotions</a:t>
            </a:r>
          </a:p>
          <a:p>
            <a:pPr marL="342900" indent="-342900">
              <a:buFont typeface="Arial" panose="020B0604020202020204" pitchFamily="34" charset="0"/>
              <a:buChar char="•"/>
            </a:pPr>
            <a:endParaRPr lang="en-GB" dirty="0">
              <a:solidFill>
                <a:srgbClr val="002060"/>
              </a:solidFill>
              <a:latin typeface="Helvetica" pitchFamily="2" charset="0"/>
            </a:endParaRPr>
          </a:p>
          <a:p>
            <a:pPr marL="342900" indent="-342900">
              <a:buFont typeface="Arial" panose="020B0604020202020204" pitchFamily="34" charset="0"/>
              <a:buChar char="•"/>
            </a:pPr>
            <a:r>
              <a:rPr lang="en-GB" b="1" dirty="0">
                <a:solidFill>
                  <a:srgbClr val="002060"/>
                </a:solidFill>
                <a:latin typeface="Helvetica" pitchFamily="2" charset="0"/>
              </a:rPr>
              <a:t>Individual assessment &amp; feedback. </a:t>
            </a:r>
            <a:r>
              <a:rPr lang="en-GB" dirty="0">
                <a:solidFill>
                  <a:srgbClr val="002060"/>
                </a:solidFill>
                <a:latin typeface="Helvetica" pitchFamily="2" charset="0"/>
              </a:rPr>
              <a:t>Conduct individual assessments and give feedback to staff on EI competencies they need to develop to improve job performance in a supportive environment</a:t>
            </a:r>
          </a:p>
          <a:p>
            <a:pPr marL="342900" indent="-342900">
              <a:buFont typeface="Arial" panose="020B0604020202020204" pitchFamily="34" charset="0"/>
              <a:buChar char="•"/>
            </a:pPr>
            <a:endParaRPr lang="en-GB" dirty="0">
              <a:solidFill>
                <a:srgbClr val="002060"/>
              </a:solidFill>
              <a:latin typeface="Helvetica" pitchFamily="2" charset="0"/>
            </a:endParaRPr>
          </a:p>
          <a:p>
            <a:pPr marL="342900" indent="-342900">
              <a:buFont typeface="Arial" panose="020B0604020202020204" pitchFamily="34" charset="0"/>
              <a:buChar char="•"/>
            </a:pPr>
            <a:r>
              <a:rPr lang="en-GB" b="1" dirty="0">
                <a:solidFill>
                  <a:srgbClr val="002060"/>
                </a:solidFill>
                <a:latin typeface="Helvetica" pitchFamily="2" charset="0"/>
              </a:rPr>
              <a:t>Goal setting &amp; training. </a:t>
            </a:r>
            <a:r>
              <a:rPr lang="en-GB" dirty="0">
                <a:solidFill>
                  <a:srgbClr val="002060"/>
                </a:solidFill>
                <a:latin typeface="Helvetica" pitchFamily="2" charset="0"/>
              </a:rPr>
              <a:t>Invite staff to to set their own goals, participate in EI training, and link training goals to staffs’ personal values to increase their motivation</a:t>
            </a:r>
          </a:p>
          <a:p>
            <a:pPr marL="342900" indent="-342900">
              <a:buFont typeface="Arial" panose="020B0604020202020204" pitchFamily="34" charset="0"/>
              <a:buChar char="•"/>
            </a:pPr>
            <a:endParaRPr lang="en-GB" dirty="0">
              <a:solidFill>
                <a:srgbClr val="002060"/>
              </a:solidFill>
              <a:latin typeface="Helvetica" pitchFamily="2" charset="0"/>
            </a:endParaRPr>
          </a:p>
          <a:p>
            <a:pPr marL="342900" indent="-342900">
              <a:buFont typeface="Arial" panose="020B0604020202020204" pitchFamily="34" charset="0"/>
              <a:buChar char="•"/>
            </a:pPr>
            <a:r>
              <a:rPr lang="en-GB" b="1" dirty="0">
                <a:solidFill>
                  <a:srgbClr val="002060"/>
                </a:solidFill>
                <a:latin typeface="Helvetica" pitchFamily="2" charset="0"/>
              </a:rPr>
              <a:t>Positive relationships. </a:t>
            </a:r>
            <a:r>
              <a:rPr lang="en-GB" dirty="0">
                <a:solidFill>
                  <a:srgbClr val="002060"/>
                </a:solidFill>
                <a:latin typeface="Helvetica" pitchFamily="2" charset="0"/>
              </a:rPr>
              <a:t>Foster a positive relationship between trainers and staff, and among staff groups so they can support each other throughout training</a:t>
            </a:r>
          </a:p>
          <a:p>
            <a:endParaRPr lang="en-GB" dirty="0">
              <a:solidFill>
                <a:srgbClr val="002060"/>
              </a:solidFill>
              <a:latin typeface="Helvetica" pitchFamily="2" charset="0"/>
            </a:endParaRPr>
          </a:p>
          <a:p>
            <a:pPr marL="342900" indent="-342900">
              <a:buFont typeface="Arial" panose="020B0604020202020204" pitchFamily="34" charset="0"/>
              <a:buChar char="•"/>
            </a:pPr>
            <a:r>
              <a:rPr lang="en-GB" b="1" dirty="0">
                <a:solidFill>
                  <a:srgbClr val="002060"/>
                </a:solidFill>
                <a:latin typeface="Helvetica" pitchFamily="2" charset="0"/>
              </a:rPr>
              <a:t>Active learning. </a:t>
            </a:r>
            <a:r>
              <a:rPr lang="en-GB" dirty="0">
                <a:solidFill>
                  <a:srgbClr val="002060"/>
                </a:solidFill>
                <a:latin typeface="Helvetica" pitchFamily="2" charset="0"/>
              </a:rPr>
              <a:t>Use active, experiential methods to help staff learn emotional intelligence competencies and encourage self-directed learning</a:t>
            </a:r>
          </a:p>
          <a:p>
            <a:pPr marL="342900" indent="-342900">
              <a:buFont typeface="Arial" panose="020B0604020202020204" pitchFamily="34" charset="0"/>
              <a:buChar char="•"/>
            </a:pPr>
            <a:endParaRPr lang="en-GB" sz="2000" dirty="0">
              <a:solidFill>
                <a:srgbClr val="002060"/>
              </a:solidFill>
            </a:endParaRPr>
          </a:p>
        </p:txBody>
      </p:sp>
    </p:spTree>
    <p:extLst>
      <p:ext uri="{BB962C8B-B14F-4D97-AF65-F5344CB8AC3E}">
        <p14:creationId xmlns:p14="http://schemas.microsoft.com/office/powerpoint/2010/main" val="23190298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B2B3DFA-BD28-0F4E-A277-8A014C42123F}"/>
              </a:ext>
            </a:extLst>
          </p:cNvPr>
          <p:cNvSpPr txBox="1"/>
          <p:nvPr/>
        </p:nvSpPr>
        <p:spPr>
          <a:xfrm>
            <a:off x="421282" y="219282"/>
            <a:ext cx="8301435" cy="400110"/>
          </a:xfrm>
          <a:prstGeom prst="rect">
            <a:avLst/>
          </a:prstGeom>
          <a:noFill/>
        </p:spPr>
        <p:txBody>
          <a:bodyPr wrap="square" rtlCol="0">
            <a:spAutoFit/>
          </a:bodyPr>
          <a:lstStyle/>
          <a:p>
            <a:pPr algn="ctr"/>
            <a:r>
              <a:rPr lang="en-GB" sz="2000" b="1" dirty="0">
                <a:solidFill>
                  <a:srgbClr val="0070C0"/>
                </a:solidFill>
                <a:latin typeface="Helvetica" pitchFamily="2" charset="0"/>
              </a:rPr>
              <a:t>EMOTIONAL INTELLIGENCE TRAINING AT WORK</a:t>
            </a:r>
            <a:endParaRPr lang="en-IE" sz="2000" dirty="0">
              <a:solidFill>
                <a:srgbClr val="0070C0"/>
              </a:solidFill>
              <a:latin typeface="Helvetica" pitchFamily="2" charset="0"/>
            </a:endParaRPr>
          </a:p>
        </p:txBody>
      </p:sp>
      <p:sp>
        <p:nvSpPr>
          <p:cNvPr id="3" name="TextBox 2">
            <a:extLst>
              <a:ext uri="{FF2B5EF4-FFF2-40B4-BE49-F238E27FC236}">
                <a16:creationId xmlns:a16="http://schemas.microsoft.com/office/drawing/2014/main" id="{0610B61B-3D5F-5C43-ACB9-F94D508D01D5}"/>
              </a:ext>
            </a:extLst>
          </p:cNvPr>
          <p:cNvSpPr txBox="1"/>
          <p:nvPr/>
        </p:nvSpPr>
        <p:spPr>
          <a:xfrm>
            <a:off x="409064" y="726135"/>
            <a:ext cx="8313653" cy="5893921"/>
          </a:xfrm>
          <a:prstGeom prst="rect">
            <a:avLst/>
          </a:prstGeom>
          <a:noFill/>
        </p:spPr>
        <p:txBody>
          <a:bodyPr wrap="square" rtlCol="0">
            <a:spAutoFit/>
          </a:bodyPr>
          <a:lstStyle/>
          <a:p>
            <a:pPr marL="342900" indent="-342900">
              <a:buFont typeface="Arial" panose="020B0604020202020204" pitchFamily="34" charset="0"/>
              <a:buChar char="•"/>
            </a:pPr>
            <a:endParaRPr lang="en-GB" sz="1500" dirty="0">
              <a:solidFill>
                <a:srgbClr val="002060"/>
              </a:solidFill>
              <a:latin typeface="Helvetica" pitchFamily="2" charset="0"/>
            </a:endParaRPr>
          </a:p>
          <a:p>
            <a:pPr marL="342900" indent="-342900">
              <a:buFont typeface="Arial" panose="020B0604020202020204" pitchFamily="34" charset="0"/>
              <a:buChar char="•"/>
            </a:pPr>
            <a:r>
              <a:rPr lang="en-GB" b="1" dirty="0">
                <a:solidFill>
                  <a:srgbClr val="002060"/>
                </a:solidFill>
                <a:latin typeface="Helvetica" pitchFamily="2" charset="0"/>
              </a:rPr>
              <a:t>Skills modelling. </a:t>
            </a:r>
            <a:r>
              <a:rPr lang="en-GB" dirty="0">
                <a:solidFill>
                  <a:srgbClr val="002060"/>
                </a:solidFill>
                <a:latin typeface="Helvetica" pitchFamily="2" charset="0"/>
              </a:rPr>
              <a:t>Use live or videotaped models to demonstrate using EI competencies in work situations</a:t>
            </a:r>
          </a:p>
          <a:p>
            <a:endParaRPr lang="en-GB" dirty="0">
              <a:solidFill>
                <a:srgbClr val="002060"/>
              </a:solidFill>
              <a:latin typeface="Helvetica" pitchFamily="2" charset="0"/>
            </a:endParaRPr>
          </a:p>
          <a:p>
            <a:pPr marL="342900" indent="-342900">
              <a:buFont typeface="Arial" panose="020B0604020202020204" pitchFamily="34" charset="0"/>
              <a:buChar char="•"/>
            </a:pPr>
            <a:r>
              <a:rPr lang="en-GB" b="1" dirty="0">
                <a:solidFill>
                  <a:srgbClr val="002060"/>
                </a:solidFill>
                <a:latin typeface="Helvetica" pitchFamily="2" charset="0"/>
              </a:rPr>
              <a:t>Skills practice &amp; feedback. </a:t>
            </a:r>
            <a:r>
              <a:rPr lang="en-GB" dirty="0">
                <a:solidFill>
                  <a:srgbClr val="002060"/>
                </a:solidFill>
                <a:latin typeface="Helvetica" pitchFamily="2" charset="0"/>
              </a:rPr>
              <a:t>Invite staff to practice EI skills and give constructive feedback within training sessions</a:t>
            </a:r>
          </a:p>
          <a:p>
            <a:pPr marL="342900" indent="-342900">
              <a:buFont typeface="Arial" panose="020B0604020202020204" pitchFamily="34" charset="0"/>
              <a:buChar char="•"/>
            </a:pPr>
            <a:endParaRPr lang="en-GB" dirty="0">
              <a:solidFill>
                <a:srgbClr val="002060"/>
              </a:solidFill>
              <a:latin typeface="Helvetica" pitchFamily="2" charset="0"/>
            </a:endParaRPr>
          </a:p>
          <a:p>
            <a:pPr marL="342900" indent="-342900">
              <a:buFont typeface="Arial" panose="020B0604020202020204" pitchFamily="34" charset="0"/>
              <a:buChar char="•"/>
            </a:pPr>
            <a:r>
              <a:rPr lang="en-GB" b="1" dirty="0">
                <a:solidFill>
                  <a:srgbClr val="002060"/>
                </a:solidFill>
                <a:latin typeface="Helvetica" pitchFamily="2" charset="0"/>
              </a:rPr>
              <a:t>Review skill use. </a:t>
            </a:r>
            <a:r>
              <a:rPr lang="en-GB" dirty="0">
                <a:solidFill>
                  <a:srgbClr val="002060"/>
                </a:solidFill>
                <a:latin typeface="Helvetica" pitchFamily="2" charset="0"/>
              </a:rPr>
              <a:t>Invite staff to use EI skills between training session and review progress within training sessions</a:t>
            </a:r>
          </a:p>
          <a:p>
            <a:endParaRPr lang="en-GB" dirty="0">
              <a:solidFill>
                <a:srgbClr val="002060"/>
              </a:solidFill>
              <a:latin typeface="Helvetica" pitchFamily="2" charset="0"/>
            </a:endParaRPr>
          </a:p>
          <a:p>
            <a:pPr marL="342900" indent="-342900">
              <a:buFont typeface="Arial" panose="020B0604020202020204" pitchFamily="34" charset="0"/>
              <a:buChar char="•"/>
            </a:pPr>
            <a:r>
              <a:rPr lang="en-GB" b="1" dirty="0">
                <a:solidFill>
                  <a:srgbClr val="002060"/>
                </a:solidFill>
                <a:latin typeface="Helvetica" pitchFamily="2" charset="0"/>
              </a:rPr>
              <a:t>Lapses as opportunities. </a:t>
            </a:r>
            <a:r>
              <a:rPr lang="en-GB" dirty="0">
                <a:solidFill>
                  <a:srgbClr val="002060"/>
                </a:solidFill>
                <a:latin typeface="Helvetica" pitchFamily="2" charset="0"/>
              </a:rPr>
              <a:t>Invite staff to view lapses and mistakes, not as failures, but as opportunities to refine their EI skills</a:t>
            </a:r>
          </a:p>
          <a:p>
            <a:pPr marL="342900" indent="-342900">
              <a:buFont typeface="Arial" panose="020B0604020202020204" pitchFamily="34" charset="0"/>
              <a:buChar char="•"/>
            </a:pPr>
            <a:endParaRPr lang="en-GB" dirty="0">
              <a:solidFill>
                <a:srgbClr val="002060"/>
              </a:solidFill>
              <a:latin typeface="Helvetica" pitchFamily="2" charset="0"/>
            </a:endParaRPr>
          </a:p>
          <a:p>
            <a:pPr marL="342900" indent="-342900">
              <a:buFont typeface="Arial" panose="020B0604020202020204" pitchFamily="34" charset="0"/>
              <a:buChar char="•"/>
            </a:pPr>
            <a:r>
              <a:rPr lang="en-GB" b="1" dirty="0">
                <a:solidFill>
                  <a:srgbClr val="002060"/>
                </a:solidFill>
                <a:latin typeface="Helvetica" pitchFamily="2" charset="0"/>
              </a:rPr>
              <a:t>Learning culture. </a:t>
            </a:r>
            <a:r>
              <a:rPr lang="en-GB" dirty="0">
                <a:solidFill>
                  <a:srgbClr val="002060"/>
                </a:solidFill>
                <a:latin typeface="Helvetica" pitchFamily="2" charset="0"/>
              </a:rPr>
              <a:t>Develop a culture that supports learning new skills. </a:t>
            </a:r>
          </a:p>
          <a:p>
            <a:pPr marL="342900" indent="-342900">
              <a:buFont typeface="Arial" panose="020B0604020202020204" pitchFamily="34" charset="0"/>
              <a:buChar char="•"/>
            </a:pPr>
            <a:endParaRPr lang="en-GB" dirty="0">
              <a:solidFill>
                <a:srgbClr val="002060"/>
              </a:solidFill>
              <a:latin typeface="Helvetica" pitchFamily="2" charset="0"/>
            </a:endParaRPr>
          </a:p>
          <a:p>
            <a:pPr marL="342900" indent="-342900">
              <a:buFont typeface="Arial" panose="020B0604020202020204" pitchFamily="34" charset="0"/>
              <a:buChar char="•"/>
            </a:pPr>
            <a:r>
              <a:rPr lang="en-GB" b="1" dirty="0">
                <a:solidFill>
                  <a:srgbClr val="002060"/>
                </a:solidFill>
                <a:latin typeface="Helvetica" pitchFamily="2" charset="0"/>
              </a:rPr>
              <a:t>Evaluation. </a:t>
            </a:r>
            <a:r>
              <a:rPr lang="en-GB" dirty="0">
                <a:solidFill>
                  <a:srgbClr val="002060"/>
                </a:solidFill>
                <a:latin typeface="Helvetica" pitchFamily="2" charset="0"/>
              </a:rPr>
              <a:t>Evaluate EI training programmes, by assessing staff before and after training and at regular follow-up times using </a:t>
            </a:r>
          </a:p>
          <a:p>
            <a:pPr marL="800100" lvl="1" indent="-342900">
              <a:buFont typeface="Arial" panose="020B0604020202020204" pitchFamily="34" charset="0"/>
              <a:buChar char="•"/>
            </a:pPr>
            <a:r>
              <a:rPr lang="en-GB" dirty="0">
                <a:solidFill>
                  <a:srgbClr val="002060"/>
                </a:solidFill>
                <a:latin typeface="Helvetica" pitchFamily="2" charset="0"/>
              </a:rPr>
              <a:t>EI scales </a:t>
            </a:r>
          </a:p>
          <a:p>
            <a:pPr marL="800100" lvl="1" indent="-342900">
              <a:buFont typeface="Arial" panose="020B0604020202020204" pitchFamily="34" charset="0"/>
              <a:buChar char="•"/>
            </a:pPr>
            <a:r>
              <a:rPr lang="en-GB" dirty="0">
                <a:solidFill>
                  <a:srgbClr val="002060"/>
                </a:solidFill>
                <a:latin typeface="Helvetica" pitchFamily="2" charset="0"/>
              </a:rPr>
              <a:t>Measures of job performance</a:t>
            </a:r>
          </a:p>
          <a:p>
            <a:pPr marL="800100" lvl="1" indent="-342900">
              <a:buFont typeface="Arial" panose="020B0604020202020204" pitchFamily="34" charset="0"/>
              <a:buChar char="•"/>
            </a:pPr>
            <a:r>
              <a:rPr lang="en-GB" dirty="0">
                <a:solidFill>
                  <a:srgbClr val="002060"/>
                </a:solidFill>
                <a:latin typeface="Helvetica" pitchFamily="2" charset="0"/>
              </a:rPr>
              <a:t>Other ‘hard’ indicators such as absenteeism</a:t>
            </a:r>
          </a:p>
          <a:p>
            <a:endParaRPr lang="en-GB" sz="2000" dirty="0">
              <a:solidFill>
                <a:srgbClr val="002060"/>
              </a:solidFill>
            </a:endParaRPr>
          </a:p>
        </p:txBody>
      </p:sp>
    </p:spTree>
    <p:extLst>
      <p:ext uri="{BB962C8B-B14F-4D97-AF65-F5344CB8AC3E}">
        <p14:creationId xmlns:p14="http://schemas.microsoft.com/office/powerpoint/2010/main" val="13429302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B2B3DFA-BD28-0F4E-A277-8A014C42123F}"/>
              </a:ext>
            </a:extLst>
          </p:cNvPr>
          <p:cNvSpPr txBox="1"/>
          <p:nvPr/>
        </p:nvSpPr>
        <p:spPr>
          <a:xfrm>
            <a:off x="421281" y="1204231"/>
            <a:ext cx="8301435" cy="707886"/>
          </a:xfrm>
          <a:prstGeom prst="rect">
            <a:avLst/>
          </a:prstGeom>
          <a:noFill/>
        </p:spPr>
        <p:txBody>
          <a:bodyPr wrap="square" rtlCol="0">
            <a:spAutoFit/>
          </a:bodyPr>
          <a:lstStyle/>
          <a:p>
            <a:pPr algn="ctr"/>
            <a:r>
              <a:rPr lang="en-GB" sz="2000" b="1" dirty="0">
                <a:solidFill>
                  <a:srgbClr val="0070C0"/>
                </a:solidFill>
                <a:latin typeface="Helvetica" pitchFamily="2" charset="0"/>
              </a:rPr>
              <a:t>PAUSE &amp; PRACTICE – ENHANCING EMOTIONAL INTELLIGENCE</a:t>
            </a:r>
          </a:p>
          <a:p>
            <a:pPr algn="ctr"/>
            <a:r>
              <a:rPr lang="en-GB" sz="2000" b="1" dirty="0">
                <a:solidFill>
                  <a:srgbClr val="0070C0"/>
                </a:solidFill>
                <a:latin typeface="Helvetica" pitchFamily="2" charset="0"/>
              </a:rPr>
              <a:t>BY SETTING EMOTIONAL GOALS</a:t>
            </a:r>
            <a:r>
              <a:rPr lang="en-IE" sz="2000" dirty="0">
                <a:solidFill>
                  <a:srgbClr val="0070C0"/>
                </a:solidFill>
                <a:latin typeface="Helvetica" pitchFamily="2" charset="0"/>
              </a:rPr>
              <a:t> </a:t>
            </a:r>
          </a:p>
        </p:txBody>
      </p:sp>
      <p:sp>
        <p:nvSpPr>
          <p:cNvPr id="3" name="TextBox 2">
            <a:extLst>
              <a:ext uri="{FF2B5EF4-FFF2-40B4-BE49-F238E27FC236}">
                <a16:creationId xmlns:a16="http://schemas.microsoft.com/office/drawing/2014/main" id="{0610B61B-3D5F-5C43-ACB9-F94D508D01D5}"/>
              </a:ext>
            </a:extLst>
          </p:cNvPr>
          <p:cNvSpPr txBox="1"/>
          <p:nvPr/>
        </p:nvSpPr>
        <p:spPr>
          <a:xfrm>
            <a:off x="1381518" y="2184752"/>
            <a:ext cx="6380962" cy="3631763"/>
          </a:xfrm>
          <a:prstGeom prst="rect">
            <a:avLst/>
          </a:prstGeom>
          <a:noFill/>
        </p:spPr>
        <p:txBody>
          <a:bodyPr wrap="square" rtlCol="0">
            <a:spAutoFit/>
          </a:bodyPr>
          <a:lstStyle/>
          <a:p>
            <a:r>
              <a:rPr lang="en-GB" sz="2000" dirty="0">
                <a:solidFill>
                  <a:srgbClr val="002060"/>
                </a:solidFill>
                <a:latin typeface="Helvetica" pitchFamily="2" charset="0"/>
              </a:rPr>
              <a:t>Answer these questions and in doing so consider your life with your family, your friends, and your education or work situation:</a:t>
            </a:r>
          </a:p>
          <a:p>
            <a:endParaRPr lang="en-IE" sz="2000" dirty="0">
              <a:solidFill>
                <a:srgbClr val="002060"/>
              </a:solidFill>
              <a:latin typeface="Helvetica" pitchFamily="2" charset="0"/>
            </a:endParaRPr>
          </a:p>
          <a:p>
            <a:pPr marL="342900" lvl="0" indent="-342900">
              <a:buFont typeface="Arial" panose="020B0604020202020204" pitchFamily="34" charset="0"/>
              <a:buChar char="•"/>
            </a:pPr>
            <a:r>
              <a:rPr lang="en-GB" sz="2000" dirty="0">
                <a:solidFill>
                  <a:srgbClr val="002060"/>
                </a:solidFill>
                <a:latin typeface="Helvetica" pitchFamily="2" charset="0"/>
              </a:rPr>
              <a:t>How do you want to feel?</a:t>
            </a:r>
          </a:p>
          <a:p>
            <a:pPr marL="342900" lvl="0" indent="-342900">
              <a:buFont typeface="Arial" panose="020B0604020202020204" pitchFamily="34" charset="0"/>
              <a:buChar char="•"/>
            </a:pPr>
            <a:endParaRPr lang="en-IE" sz="2000" dirty="0">
              <a:solidFill>
                <a:srgbClr val="002060"/>
              </a:solidFill>
              <a:latin typeface="Helvetica" pitchFamily="2" charset="0"/>
            </a:endParaRPr>
          </a:p>
          <a:p>
            <a:pPr marL="342900" lvl="0" indent="-342900">
              <a:buFont typeface="Arial" panose="020B0604020202020204" pitchFamily="34" charset="0"/>
              <a:buChar char="•"/>
            </a:pPr>
            <a:r>
              <a:rPr lang="en-GB" sz="2000" dirty="0">
                <a:solidFill>
                  <a:srgbClr val="002060"/>
                </a:solidFill>
                <a:latin typeface="Helvetica" pitchFamily="2" charset="0"/>
              </a:rPr>
              <a:t>How do you want others to feel?</a:t>
            </a:r>
          </a:p>
          <a:p>
            <a:pPr marL="342900" lvl="0" indent="-342900">
              <a:buFont typeface="Arial" panose="020B0604020202020204" pitchFamily="34" charset="0"/>
              <a:buChar char="•"/>
            </a:pPr>
            <a:endParaRPr lang="en-IE" sz="2000" dirty="0">
              <a:solidFill>
                <a:srgbClr val="002060"/>
              </a:solidFill>
              <a:latin typeface="Helvetica" pitchFamily="2" charset="0"/>
            </a:endParaRPr>
          </a:p>
          <a:p>
            <a:pPr marL="342900" lvl="0" indent="-342900">
              <a:buFont typeface="Arial" panose="020B0604020202020204" pitchFamily="34" charset="0"/>
              <a:buChar char="•"/>
            </a:pPr>
            <a:r>
              <a:rPr lang="en-GB" sz="2000" dirty="0">
                <a:solidFill>
                  <a:srgbClr val="002060"/>
                </a:solidFill>
                <a:latin typeface="Helvetica" pitchFamily="2" charset="0"/>
              </a:rPr>
              <a:t>What are the main things you will do to achieve these emotional goals?</a:t>
            </a:r>
            <a:endParaRPr lang="en-IE" sz="2000" dirty="0">
              <a:solidFill>
                <a:srgbClr val="002060"/>
              </a:solidFill>
              <a:latin typeface="Helvetica" pitchFamily="2" charset="0"/>
            </a:endParaRPr>
          </a:p>
          <a:p>
            <a:endParaRPr lang="en-GB" dirty="0">
              <a:solidFill>
                <a:srgbClr val="002060"/>
              </a:solidFill>
              <a:latin typeface="Helvetica" pitchFamily="2" charset="0"/>
            </a:endParaRPr>
          </a:p>
          <a:p>
            <a:pPr marL="342900" indent="-342900">
              <a:buFont typeface="Arial" panose="020B0604020202020204" pitchFamily="34" charset="0"/>
              <a:buChar char="•"/>
            </a:pPr>
            <a:endParaRPr lang="en-GB" baseline="30000" dirty="0">
              <a:solidFill>
                <a:srgbClr val="002060"/>
              </a:solidFill>
              <a:latin typeface="Helvetica" pitchFamily="2" charset="0"/>
            </a:endParaRPr>
          </a:p>
        </p:txBody>
      </p:sp>
    </p:spTree>
    <p:extLst>
      <p:ext uri="{BB962C8B-B14F-4D97-AF65-F5344CB8AC3E}">
        <p14:creationId xmlns:p14="http://schemas.microsoft.com/office/powerpoint/2010/main" val="39595222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6BC72C9E-B786-784B-836F-73C859989222}"/>
              </a:ext>
            </a:extLst>
          </p:cNvPr>
          <p:cNvSpPr txBox="1">
            <a:spLocks noChangeArrowheads="1"/>
          </p:cNvSpPr>
          <p:nvPr/>
        </p:nvSpPr>
        <p:spPr>
          <a:xfrm>
            <a:off x="111839" y="583657"/>
            <a:ext cx="5182056" cy="5855643"/>
          </a:xfrm>
          <a:prstGeom prst="rect">
            <a:avLst/>
          </a:prstGeom>
        </p:spPr>
        <p:txBody>
          <a:bodyPr/>
          <a:lstStyle>
            <a:lvl1pPr marL="342900" indent="-342900" algn="l" rtl="0" eaLnBrk="0" fontAlgn="base" hangingPunct="0">
              <a:lnSpc>
                <a:spcPct val="110000"/>
              </a:lnSpc>
              <a:spcBef>
                <a:spcPct val="40000"/>
              </a:spcBef>
              <a:spcAft>
                <a:spcPct val="0"/>
              </a:spcAft>
              <a:buChar char="•"/>
              <a:defRPr sz="2200">
                <a:solidFill>
                  <a:srgbClr val="333366"/>
                </a:solidFill>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Char char="–"/>
              <a:defRPr sz="2000">
                <a:solidFill>
                  <a:srgbClr val="333366"/>
                </a:solidFill>
                <a:latin typeface="+mn-lt"/>
                <a:ea typeface="ＭＳ Ｐゴシック" pitchFamily="-110" charset="-128"/>
              </a:defRPr>
            </a:lvl2pPr>
            <a:lvl3pPr marL="1143000" indent="-228600" algn="l" rtl="0" eaLnBrk="0" fontAlgn="base" hangingPunct="0">
              <a:spcBef>
                <a:spcPct val="20000"/>
              </a:spcBef>
              <a:spcAft>
                <a:spcPct val="0"/>
              </a:spcAft>
              <a:buChar char="•"/>
              <a:defRPr>
                <a:solidFill>
                  <a:srgbClr val="333366"/>
                </a:solidFill>
                <a:latin typeface="+mn-lt"/>
                <a:ea typeface="ＭＳ Ｐゴシック" pitchFamily="-110" charset="-128"/>
              </a:defRPr>
            </a:lvl3pPr>
            <a:lvl4pPr marL="1600200" indent="-228600" algn="l" rtl="0" eaLnBrk="0" fontAlgn="base" hangingPunct="0">
              <a:spcBef>
                <a:spcPct val="20000"/>
              </a:spcBef>
              <a:spcAft>
                <a:spcPct val="0"/>
              </a:spcAft>
              <a:buChar char="–"/>
              <a:defRPr sz="1600">
                <a:solidFill>
                  <a:srgbClr val="333366"/>
                </a:solidFill>
                <a:latin typeface="+mn-lt"/>
                <a:ea typeface="ＭＳ Ｐゴシック" pitchFamily="-110" charset="-128"/>
              </a:defRPr>
            </a:lvl4pPr>
            <a:lvl5pPr marL="2057400" indent="-228600" algn="l" rtl="0" eaLnBrk="0" fontAlgn="base" hangingPunct="0">
              <a:spcBef>
                <a:spcPct val="20000"/>
              </a:spcBef>
              <a:spcAft>
                <a:spcPct val="0"/>
              </a:spcAft>
              <a:buChar char="»"/>
              <a:defRPr sz="1200">
                <a:solidFill>
                  <a:srgbClr val="333366"/>
                </a:solidFill>
                <a:latin typeface="+mn-lt"/>
                <a:ea typeface="ＭＳ Ｐゴシック" pitchFamily="-110" charset="-128"/>
              </a:defRPr>
            </a:lvl5pPr>
            <a:lvl6pPr marL="2514600" indent="-228600" algn="l" rtl="0" fontAlgn="base">
              <a:spcBef>
                <a:spcPct val="20000"/>
              </a:spcBef>
              <a:spcAft>
                <a:spcPct val="0"/>
              </a:spcAft>
              <a:buChar char="»"/>
              <a:defRPr sz="1200">
                <a:solidFill>
                  <a:srgbClr val="333366"/>
                </a:solidFill>
                <a:latin typeface="+mn-lt"/>
                <a:ea typeface="ＭＳ Ｐゴシック" pitchFamily="-110" charset="-128"/>
              </a:defRPr>
            </a:lvl6pPr>
            <a:lvl7pPr marL="2971800" indent="-228600" algn="l" rtl="0" fontAlgn="base">
              <a:spcBef>
                <a:spcPct val="20000"/>
              </a:spcBef>
              <a:spcAft>
                <a:spcPct val="0"/>
              </a:spcAft>
              <a:buChar char="»"/>
              <a:defRPr sz="1200">
                <a:solidFill>
                  <a:srgbClr val="333366"/>
                </a:solidFill>
                <a:latin typeface="+mn-lt"/>
                <a:ea typeface="ＭＳ Ｐゴシック" pitchFamily="-110" charset="-128"/>
              </a:defRPr>
            </a:lvl7pPr>
            <a:lvl8pPr marL="3429000" indent="-228600" algn="l" rtl="0" fontAlgn="base">
              <a:spcBef>
                <a:spcPct val="20000"/>
              </a:spcBef>
              <a:spcAft>
                <a:spcPct val="0"/>
              </a:spcAft>
              <a:buChar char="»"/>
              <a:defRPr sz="1200">
                <a:solidFill>
                  <a:srgbClr val="333366"/>
                </a:solidFill>
                <a:latin typeface="+mn-lt"/>
                <a:ea typeface="ＭＳ Ｐゴシック" pitchFamily="-110" charset="-128"/>
              </a:defRPr>
            </a:lvl8pPr>
            <a:lvl9pPr marL="3886200" indent="-228600" algn="l" rtl="0" fontAlgn="base">
              <a:spcBef>
                <a:spcPct val="20000"/>
              </a:spcBef>
              <a:spcAft>
                <a:spcPct val="0"/>
              </a:spcAft>
              <a:buChar char="»"/>
              <a:defRPr sz="1200">
                <a:solidFill>
                  <a:srgbClr val="333366"/>
                </a:solidFill>
                <a:latin typeface="+mn-lt"/>
                <a:ea typeface="ＭＳ Ｐゴシック" pitchFamily="-110" charset="-128"/>
              </a:defRPr>
            </a:lvl9pPr>
          </a:lstStyle>
          <a:p>
            <a:pPr marL="285750" indent="-285750" eaLnBrk="1" hangingPunct="1">
              <a:spcBef>
                <a:spcPts val="0"/>
              </a:spcBef>
              <a:defRPr/>
            </a:pPr>
            <a:r>
              <a:rPr lang="en-GB" sz="1800" dirty="0">
                <a:latin typeface="Helvetica" pitchFamily="2" charset="0"/>
              </a:rPr>
              <a:t>Emotional intelligence (EI)  has been conceptualised a set of abilities for processing emotional information, and as a set of personality traits reflecting how a person typically perceives, expresses &amp;  regulates their emotions</a:t>
            </a:r>
          </a:p>
          <a:p>
            <a:pPr marL="285750" indent="-285750" eaLnBrk="1" hangingPunct="1">
              <a:spcBef>
                <a:spcPts val="0"/>
              </a:spcBef>
              <a:defRPr/>
            </a:pPr>
            <a:endParaRPr lang="en-GB" sz="1800" dirty="0">
              <a:latin typeface="Helvetica" pitchFamily="2" charset="0"/>
            </a:endParaRPr>
          </a:p>
          <a:p>
            <a:pPr marL="285750" indent="-285750" eaLnBrk="1" hangingPunct="1">
              <a:spcBef>
                <a:spcPts val="0"/>
              </a:spcBef>
              <a:defRPr/>
            </a:pPr>
            <a:r>
              <a:rPr lang="en-GB" sz="1800" dirty="0">
                <a:latin typeface="Helvetica" pitchFamily="2" charset="0"/>
              </a:rPr>
              <a:t>There are many measures of ability and trait EI. We will look at an example of each</a:t>
            </a:r>
          </a:p>
          <a:p>
            <a:pPr marL="285750" indent="-285750" eaLnBrk="1" hangingPunct="1">
              <a:spcBef>
                <a:spcPts val="0"/>
              </a:spcBef>
              <a:defRPr/>
            </a:pPr>
            <a:endParaRPr lang="en-GB" sz="1800" dirty="0">
              <a:latin typeface="Helvetica" pitchFamily="2" charset="0"/>
            </a:endParaRPr>
          </a:p>
          <a:p>
            <a:pPr marL="285750" indent="-285750" eaLnBrk="1" hangingPunct="1">
              <a:spcBef>
                <a:spcPts val="0"/>
              </a:spcBef>
              <a:defRPr/>
            </a:pPr>
            <a:r>
              <a:rPr lang="en-GB" sz="1800" b="1" dirty="0">
                <a:latin typeface="Helvetica" pitchFamily="2" charset="0"/>
              </a:rPr>
              <a:t>Ability EI. </a:t>
            </a:r>
            <a:r>
              <a:rPr lang="en-GB" sz="1800" dirty="0">
                <a:latin typeface="Helvetica" pitchFamily="2" charset="0"/>
              </a:rPr>
              <a:t>Jack Mayer, Peter Salovey, and David Caruso, authors of the Mayer-Salovey-Caruso Emotional Intelligence Test (MSCEIT) conceptualised EI as a set of abilities</a:t>
            </a:r>
          </a:p>
          <a:p>
            <a:pPr marL="285750" indent="-285750" eaLnBrk="1" hangingPunct="1">
              <a:spcBef>
                <a:spcPts val="0"/>
              </a:spcBef>
              <a:defRPr/>
            </a:pPr>
            <a:endParaRPr lang="en-GB" sz="1800" dirty="0">
              <a:latin typeface="Helvetica" pitchFamily="2" charset="0"/>
            </a:endParaRPr>
          </a:p>
          <a:p>
            <a:pPr marL="285750" indent="-285750" eaLnBrk="1" hangingPunct="1">
              <a:spcBef>
                <a:spcPts val="0"/>
              </a:spcBef>
              <a:defRPr/>
            </a:pPr>
            <a:r>
              <a:rPr lang="en-GB" sz="1800" b="1" dirty="0">
                <a:latin typeface="Helvetica" pitchFamily="2" charset="0"/>
              </a:rPr>
              <a:t>Trait EI. </a:t>
            </a:r>
            <a:r>
              <a:rPr lang="en-GB" sz="1800" dirty="0">
                <a:latin typeface="Helvetica" pitchFamily="2" charset="0"/>
              </a:rPr>
              <a:t>Reuven Bar-On, author of the first and second editions of the Emotional Quotient Inventory (EQ-I 2.0) conceptualised EI a set of personality traits </a:t>
            </a:r>
            <a:endParaRPr lang="en-IE" sz="1800" dirty="0">
              <a:latin typeface="Helvetica" pitchFamily="2" charset="0"/>
            </a:endParaRPr>
          </a:p>
          <a:p>
            <a:pPr marL="0" indent="0" eaLnBrk="1" hangingPunct="1">
              <a:spcBef>
                <a:spcPts val="0"/>
              </a:spcBef>
              <a:buNone/>
              <a:defRPr/>
            </a:pPr>
            <a:endParaRPr lang="en-GB" sz="1600" dirty="0">
              <a:latin typeface="Helvetica" pitchFamily="2" charset="0"/>
            </a:endParaRPr>
          </a:p>
        </p:txBody>
      </p:sp>
      <p:sp>
        <p:nvSpPr>
          <p:cNvPr id="7" name="Title 1">
            <a:extLst>
              <a:ext uri="{FF2B5EF4-FFF2-40B4-BE49-F238E27FC236}">
                <a16:creationId xmlns:a16="http://schemas.microsoft.com/office/drawing/2014/main" id="{3B6DE142-095C-8F43-A93B-56512C2FCCBE}"/>
              </a:ext>
            </a:extLst>
          </p:cNvPr>
          <p:cNvSpPr txBox="1">
            <a:spLocks noChangeArrowheads="1"/>
          </p:cNvSpPr>
          <p:nvPr/>
        </p:nvSpPr>
        <p:spPr>
          <a:xfrm>
            <a:off x="0" y="115346"/>
            <a:ext cx="9143999" cy="468312"/>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lgn="ctr">
              <a:spcBef>
                <a:spcPts val="0"/>
              </a:spcBef>
              <a:defRPr/>
            </a:pPr>
            <a:r>
              <a:rPr lang="en-GB" sz="2000" b="1" dirty="0">
                <a:latin typeface="Helvetica" pitchFamily="2" charset="0"/>
              </a:rPr>
              <a:t>EMOTIONAL INTELLIGENCE - ABILITY OR PERSONALITY TRAIT?</a:t>
            </a:r>
            <a:endParaRPr lang="en-IE" sz="2000" dirty="0">
              <a:latin typeface="Helvetica" pitchFamily="2" charset="0"/>
            </a:endParaRPr>
          </a:p>
          <a:p>
            <a:pPr algn="ctr">
              <a:spcBef>
                <a:spcPts val="0"/>
              </a:spcBef>
              <a:defRPr/>
            </a:pPr>
            <a:endParaRPr lang="en-US" altLang="en-US" sz="2000" b="1" kern="0" dirty="0">
              <a:latin typeface="Helvetica" pitchFamily="2" charset="0"/>
              <a:ea typeface="ＭＳ Ｐゴシック" panose="020B0600070205080204" pitchFamily="34" charset="-128"/>
            </a:endParaRPr>
          </a:p>
        </p:txBody>
      </p:sp>
      <p:pic>
        <p:nvPicPr>
          <p:cNvPr id="4" name="Picture 3">
            <a:extLst>
              <a:ext uri="{FF2B5EF4-FFF2-40B4-BE49-F238E27FC236}">
                <a16:creationId xmlns:a16="http://schemas.microsoft.com/office/drawing/2014/main" id="{FCE7759A-CC8D-D342-B323-4AE136889458}"/>
              </a:ext>
            </a:extLst>
          </p:cNvPr>
          <p:cNvPicPr>
            <a:picLocks noChangeAspect="1"/>
          </p:cNvPicPr>
          <p:nvPr/>
        </p:nvPicPr>
        <p:blipFill>
          <a:blip r:embed="rId2"/>
          <a:stretch>
            <a:fillRect/>
          </a:stretch>
        </p:blipFill>
        <p:spPr>
          <a:xfrm>
            <a:off x="6599213" y="4706585"/>
            <a:ext cx="1500805" cy="1500805"/>
          </a:xfrm>
          <a:prstGeom prst="rect">
            <a:avLst/>
          </a:prstGeom>
        </p:spPr>
      </p:pic>
      <p:pic>
        <p:nvPicPr>
          <p:cNvPr id="6" name="Picture 5">
            <a:extLst>
              <a:ext uri="{FF2B5EF4-FFF2-40B4-BE49-F238E27FC236}">
                <a16:creationId xmlns:a16="http://schemas.microsoft.com/office/drawing/2014/main" id="{411DFF98-CCD3-3E4F-AE0E-CB916FC72A0B}"/>
              </a:ext>
            </a:extLst>
          </p:cNvPr>
          <p:cNvPicPr>
            <a:picLocks noChangeAspect="1"/>
          </p:cNvPicPr>
          <p:nvPr/>
        </p:nvPicPr>
        <p:blipFill>
          <a:blip r:embed="rId3"/>
          <a:stretch>
            <a:fillRect/>
          </a:stretch>
        </p:blipFill>
        <p:spPr>
          <a:xfrm>
            <a:off x="5621154" y="2399097"/>
            <a:ext cx="3126677" cy="1500805"/>
          </a:xfrm>
          <a:prstGeom prst="rect">
            <a:avLst/>
          </a:prstGeom>
        </p:spPr>
      </p:pic>
      <p:sp>
        <p:nvSpPr>
          <p:cNvPr id="8" name="TextBox 7">
            <a:extLst>
              <a:ext uri="{FF2B5EF4-FFF2-40B4-BE49-F238E27FC236}">
                <a16:creationId xmlns:a16="http://schemas.microsoft.com/office/drawing/2014/main" id="{2A619B8A-D064-0740-B1EB-6DC39A6DCC62}"/>
              </a:ext>
            </a:extLst>
          </p:cNvPr>
          <p:cNvSpPr txBox="1"/>
          <p:nvPr/>
        </p:nvSpPr>
        <p:spPr>
          <a:xfrm>
            <a:off x="5760880" y="3899902"/>
            <a:ext cx="3177473" cy="584775"/>
          </a:xfrm>
          <a:prstGeom prst="rect">
            <a:avLst/>
          </a:prstGeom>
          <a:noFill/>
        </p:spPr>
        <p:txBody>
          <a:bodyPr wrap="none" rtlCol="0">
            <a:spAutoFit/>
          </a:bodyPr>
          <a:lstStyle/>
          <a:p>
            <a:r>
              <a:rPr lang="en-US" sz="1600" dirty="0">
                <a:latin typeface="Helvetica" pitchFamily="2" charset="0"/>
              </a:rPr>
              <a:t> </a:t>
            </a:r>
            <a:r>
              <a:rPr lang="en-US" sz="1600" dirty="0">
                <a:solidFill>
                  <a:srgbClr val="002060"/>
                </a:solidFill>
                <a:latin typeface="Helvetica" pitchFamily="2" charset="0"/>
              </a:rPr>
              <a:t>Jack            Peter          David </a:t>
            </a:r>
          </a:p>
          <a:p>
            <a:r>
              <a:rPr lang="en-US" sz="1600" dirty="0">
                <a:solidFill>
                  <a:srgbClr val="002060"/>
                </a:solidFill>
                <a:latin typeface="Helvetica" pitchFamily="2" charset="0"/>
              </a:rPr>
              <a:t>Mayer         Salovey      Caruso </a:t>
            </a:r>
          </a:p>
        </p:txBody>
      </p:sp>
      <p:sp>
        <p:nvSpPr>
          <p:cNvPr id="9" name="TextBox 8">
            <a:extLst>
              <a:ext uri="{FF2B5EF4-FFF2-40B4-BE49-F238E27FC236}">
                <a16:creationId xmlns:a16="http://schemas.microsoft.com/office/drawing/2014/main" id="{718654B7-6880-C841-8833-EF4FB1D46E1A}"/>
              </a:ext>
            </a:extLst>
          </p:cNvPr>
          <p:cNvSpPr txBox="1"/>
          <p:nvPr/>
        </p:nvSpPr>
        <p:spPr>
          <a:xfrm>
            <a:off x="6904621" y="6216111"/>
            <a:ext cx="904415" cy="584775"/>
          </a:xfrm>
          <a:prstGeom prst="rect">
            <a:avLst/>
          </a:prstGeom>
          <a:noFill/>
        </p:spPr>
        <p:txBody>
          <a:bodyPr wrap="none" rtlCol="0">
            <a:spAutoFit/>
          </a:bodyPr>
          <a:lstStyle/>
          <a:p>
            <a:r>
              <a:rPr lang="en-US" sz="1600" dirty="0">
                <a:solidFill>
                  <a:srgbClr val="002060"/>
                </a:solidFill>
                <a:latin typeface="Helvetica" pitchFamily="2" charset="0"/>
              </a:rPr>
              <a:t>Reuven</a:t>
            </a:r>
          </a:p>
          <a:p>
            <a:r>
              <a:rPr lang="en-US" sz="1600" dirty="0">
                <a:solidFill>
                  <a:srgbClr val="002060"/>
                </a:solidFill>
                <a:latin typeface="Helvetica" pitchFamily="2" charset="0"/>
              </a:rPr>
              <a:t> Bar-On</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B2B3DFA-BD28-0F4E-A277-8A014C42123F}"/>
              </a:ext>
            </a:extLst>
          </p:cNvPr>
          <p:cNvSpPr txBox="1"/>
          <p:nvPr/>
        </p:nvSpPr>
        <p:spPr>
          <a:xfrm>
            <a:off x="605277" y="751127"/>
            <a:ext cx="8301435" cy="707886"/>
          </a:xfrm>
          <a:prstGeom prst="rect">
            <a:avLst/>
          </a:prstGeom>
          <a:noFill/>
        </p:spPr>
        <p:txBody>
          <a:bodyPr wrap="square" rtlCol="0">
            <a:spAutoFit/>
          </a:bodyPr>
          <a:lstStyle/>
          <a:p>
            <a:pPr algn="ctr"/>
            <a:r>
              <a:rPr lang="en-GB" sz="2000" b="1" dirty="0">
                <a:solidFill>
                  <a:srgbClr val="0070C0"/>
                </a:solidFill>
                <a:latin typeface="Helvetica" pitchFamily="2" charset="0"/>
              </a:rPr>
              <a:t>PAUSE &amp; PRACTICE – ENHANCING EMOTIONAL INTELLIGENCE</a:t>
            </a:r>
          </a:p>
          <a:p>
            <a:pPr algn="ctr"/>
            <a:r>
              <a:rPr lang="en-GB" sz="2000" b="1" dirty="0">
                <a:solidFill>
                  <a:srgbClr val="0070C0"/>
                </a:solidFill>
                <a:latin typeface="Helvetica" pitchFamily="2" charset="0"/>
              </a:rPr>
              <a:t>BY MONITORING EMOTIONS</a:t>
            </a:r>
            <a:r>
              <a:rPr lang="en-IE" sz="2000" dirty="0">
                <a:solidFill>
                  <a:srgbClr val="0070C0"/>
                </a:solidFill>
                <a:latin typeface="Helvetica" pitchFamily="2" charset="0"/>
              </a:rPr>
              <a:t> </a:t>
            </a:r>
            <a:endParaRPr lang="en-GB" sz="2000" b="1" dirty="0">
              <a:solidFill>
                <a:srgbClr val="0070C0"/>
              </a:solidFill>
              <a:latin typeface="Helvetica" pitchFamily="2" charset="0"/>
            </a:endParaRPr>
          </a:p>
        </p:txBody>
      </p:sp>
      <p:sp>
        <p:nvSpPr>
          <p:cNvPr id="3" name="TextBox 2">
            <a:extLst>
              <a:ext uri="{FF2B5EF4-FFF2-40B4-BE49-F238E27FC236}">
                <a16:creationId xmlns:a16="http://schemas.microsoft.com/office/drawing/2014/main" id="{0610B61B-3D5F-5C43-ACB9-F94D508D01D5}"/>
              </a:ext>
            </a:extLst>
          </p:cNvPr>
          <p:cNvSpPr txBox="1"/>
          <p:nvPr/>
        </p:nvSpPr>
        <p:spPr>
          <a:xfrm>
            <a:off x="367990" y="1941246"/>
            <a:ext cx="8776010" cy="4524315"/>
          </a:xfrm>
          <a:prstGeom prst="rect">
            <a:avLst/>
          </a:prstGeom>
          <a:noFill/>
        </p:spPr>
        <p:txBody>
          <a:bodyPr wrap="square" rtlCol="0">
            <a:spAutoFit/>
          </a:bodyPr>
          <a:lstStyle/>
          <a:p>
            <a:pPr marL="285750" lvl="0" indent="-285750">
              <a:buFont typeface="Arial" panose="020B0604020202020204" pitchFamily="34" charset="0"/>
              <a:buChar char="•"/>
            </a:pPr>
            <a:r>
              <a:rPr lang="en-GB" dirty="0">
                <a:solidFill>
                  <a:srgbClr val="002060"/>
                </a:solidFill>
                <a:latin typeface="Helvetica" pitchFamily="2" charset="0"/>
              </a:rPr>
              <a:t>Keep a diary of mood change episodes.</a:t>
            </a:r>
          </a:p>
          <a:p>
            <a:pPr lvl="0"/>
            <a:endParaRPr lang="en-IE" dirty="0">
              <a:solidFill>
                <a:srgbClr val="002060"/>
              </a:solidFill>
              <a:latin typeface="Helvetica" pitchFamily="2" charset="0"/>
            </a:endParaRPr>
          </a:p>
          <a:p>
            <a:pPr marL="285750" lvl="0" indent="-285750">
              <a:buFont typeface="Arial" panose="020B0604020202020204" pitchFamily="34" charset="0"/>
              <a:buChar char="•"/>
            </a:pPr>
            <a:r>
              <a:rPr lang="en-GB" dirty="0">
                <a:solidFill>
                  <a:srgbClr val="002060"/>
                </a:solidFill>
                <a:latin typeface="Helvetica" pitchFamily="2" charset="0"/>
              </a:rPr>
              <a:t>For each episode note</a:t>
            </a:r>
            <a:endParaRPr lang="en-IE" dirty="0">
              <a:solidFill>
                <a:srgbClr val="002060"/>
              </a:solidFill>
              <a:latin typeface="Helvetica" pitchFamily="2" charset="0"/>
            </a:endParaRPr>
          </a:p>
          <a:p>
            <a:pPr marL="742950" lvl="1" indent="-285750">
              <a:buFont typeface="Arial" panose="020B0604020202020204" pitchFamily="34" charset="0"/>
              <a:buChar char="•"/>
            </a:pPr>
            <a:r>
              <a:rPr lang="en-GB" sz="1600" dirty="0">
                <a:solidFill>
                  <a:srgbClr val="002060"/>
                </a:solidFill>
                <a:latin typeface="Helvetica" pitchFamily="2" charset="0"/>
              </a:rPr>
              <a:t>The</a:t>
            </a:r>
            <a:r>
              <a:rPr lang="en-GB" sz="1600" b="1" dirty="0">
                <a:solidFill>
                  <a:srgbClr val="002060"/>
                </a:solidFill>
                <a:latin typeface="Helvetica" pitchFamily="2" charset="0"/>
              </a:rPr>
              <a:t> A</a:t>
            </a:r>
            <a:r>
              <a:rPr lang="en-GB" sz="1600" dirty="0">
                <a:solidFill>
                  <a:srgbClr val="002060"/>
                </a:solidFill>
                <a:latin typeface="Helvetica" pitchFamily="2" charset="0"/>
              </a:rPr>
              <a:t>ctivity that led to the change in mood</a:t>
            </a:r>
            <a:endParaRPr lang="en-IE" sz="1600" dirty="0">
              <a:solidFill>
                <a:srgbClr val="002060"/>
              </a:solidFill>
              <a:latin typeface="Helvetica" pitchFamily="2" charset="0"/>
            </a:endParaRPr>
          </a:p>
          <a:p>
            <a:pPr marL="742950" lvl="1" indent="-285750">
              <a:buFont typeface="Arial" panose="020B0604020202020204" pitchFamily="34" charset="0"/>
              <a:buChar char="•"/>
            </a:pPr>
            <a:r>
              <a:rPr lang="en-GB" sz="1600" dirty="0">
                <a:solidFill>
                  <a:srgbClr val="002060"/>
                </a:solidFill>
                <a:latin typeface="Helvetica" pitchFamily="2" charset="0"/>
              </a:rPr>
              <a:t>The </a:t>
            </a:r>
            <a:r>
              <a:rPr lang="en-GB" sz="1600" b="1" dirty="0">
                <a:solidFill>
                  <a:srgbClr val="002060"/>
                </a:solidFill>
                <a:latin typeface="Helvetica" pitchFamily="2" charset="0"/>
              </a:rPr>
              <a:t>B</a:t>
            </a:r>
            <a:r>
              <a:rPr lang="en-GB" sz="1600" dirty="0">
                <a:solidFill>
                  <a:srgbClr val="002060"/>
                </a:solidFill>
                <a:latin typeface="Helvetica" pitchFamily="2" charset="0"/>
              </a:rPr>
              <a:t>eliefs that led to the change in mood  and </a:t>
            </a:r>
            <a:endParaRPr lang="en-IE" sz="1600" dirty="0">
              <a:solidFill>
                <a:srgbClr val="002060"/>
              </a:solidFill>
              <a:latin typeface="Helvetica" pitchFamily="2" charset="0"/>
            </a:endParaRPr>
          </a:p>
          <a:p>
            <a:pPr marL="742950" lvl="1" indent="-285750">
              <a:buFont typeface="Arial" panose="020B0604020202020204" pitchFamily="34" charset="0"/>
              <a:buChar char="•"/>
            </a:pPr>
            <a:r>
              <a:rPr lang="en-GB" sz="1600" dirty="0">
                <a:solidFill>
                  <a:srgbClr val="002060"/>
                </a:solidFill>
                <a:latin typeface="Helvetica" pitchFamily="2" charset="0"/>
              </a:rPr>
              <a:t>The </a:t>
            </a:r>
            <a:r>
              <a:rPr lang="en-GB" sz="1600" b="1" dirty="0">
                <a:solidFill>
                  <a:srgbClr val="002060"/>
                </a:solidFill>
                <a:latin typeface="Helvetica" pitchFamily="2" charset="0"/>
              </a:rPr>
              <a:t>C</a:t>
            </a:r>
            <a:r>
              <a:rPr lang="en-GB" sz="1600" dirty="0">
                <a:solidFill>
                  <a:srgbClr val="002060"/>
                </a:solidFill>
                <a:latin typeface="Helvetica" pitchFamily="2" charset="0"/>
              </a:rPr>
              <a:t>onsequent mood change </a:t>
            </a:r>
          </a:p>
          <a:p>
            <a:endParaRPr lang="en-GB" dirty="0">
              <a:solidFill>
                <a:srgbClr val="002060"/>
              </a:solidFill>
              <a:latin typeface="Helvetica" pitchFamily="2" charset="0"/>
            </a:endParaRPr>
          </a:p>
          <a:p>
            <a:pPr marL="285750" lvl="0" indent="-285750">
              <a:buFont typeface="Arial" panose="020B0604020202020204" pitchFamily="34" charset="0"/>
              <a:buChar char="•"/>
            </a:pPr>
            <a:r>
              <a:rPr lang="en-GB" dirty="0">
                <a:solidFill>
                  <a:srgbClr val="002060"/>
                </a:solidFill>
                <a:latin typeface="Helvetica" pitchFamily="2" charset="0"/>
              </a:rPr>
              <a:t>Rate mood changes on </a:t>
            </a:r>
            <a:endParaRPr lang="en-IE" dirty="0">
              <a:solidFill>
                <a:srgbClr val="002060"/>
              </a:solidFill>
              <a:latin typeface="Helvetica" pitchFamily="2" charset="0"/>
            </a:endParaRPr>
          </a:p>
          <a:p>
            <a:pPr marL="742950" lvl="1" indent="-285750">
              <a:buFont typeface="Arial" panose="020B0604020202020204" pitchFamily="34" charset="0"/>
              <a:buChar char="•"/>
            </a:pPr>
            <a:r>
              <a:rPr lang="en-GB" sz="1600" dirty="0">
                <a:solidFill>
                  <a:srgbClr val="002060"/>
                </a:solidFill>
                <a:latin typeface="Helvetica" pitchFamily="2" charset="0"/>
              </a:rPr>
              <a:t>A 10 point scale for intensity from 1 = low intensity to 10 = high intensity </a:t>
            </a:r>
            <a:endParaRPr lang="en-IE" sz="1600" dirty="0">
              <a:solidFill>
                <a:srgbClr val="002060"/>
              </a:solidFill>
              <a:latin typeface="Helvetica" pitchFamily="2" charset="0"/>
            </a:endParaRPr>
          </a:p>
          <a:p>
            <a:pPr marL="742950" lvl="1" indent="-285750">
              <a:buFont typeface="Arial" panose="020B0604020202020204" pitchFamily="34" charset="0"/>
              <a:buChar char="•"/>
            </a:pPr>
            <a:r>
              <a:rPr lang="en-GB" sz="1600" dirty="0">
                <a:solidFill>
                  <a:srgbClr val="002060"/>
                </a:solidFill>
                <a:latin typeface="Helvetica" pitchFamily="2" charset="0"/>
              </a:rPr>
              <a:t>A 10 point scale for pleasantness from 1 = very unpleasant to 10 = very pleasant</a:t>
            </a:r>
          </a:p>
          <a:p>
            <a:pPr lvl="0"/>
            <a:endParaRPr lang="en-GB" dirty="0">
              <a:solidFill>
                <a:srgbClr val="002060"/>
              </a:solidFill>
              <a:latin typeface="Helvetica" pitchFamily="2" charset="0"/>
            </a:endParaRPr>
          </a:p>
          <a:p>
            <a:pPr marL="285750" lvl="0" indent="-285750">
              <a:buFont typeface="Arial" panose="020B0604020202020204" pitchFamily="34" charset="0"/>
              <a:buChar char="•"/>
            </a:pPr>
            <a:r>
              <a:rPr lang="en-GB" dirty="0">
                <a:solidFill>
                  <a:srgbClr val="002060"/>
                </a:solidFill>
                <a:latin typeface="Helvetica" pitchFamily="2" charset="0"/>
              </a:rPr>
              <a:t>Name the emotion. Here are some examples</a:t>
            </a:r>
            <a:endParaRPr lang="en-IE" dirty="0">
              <a:solidFill>
                <a:srgbClr val="002060"/>
              </a:solidFill>
              <a:latin typeface="Helvetica" pitchFamily="2" charset="0"/>
            </a:endParaRPr>
          </a:p>
          <a:p>
            <a:pPr marL="742950" lvl="1" indent="-285750">
              <a:buFont typeface="Arial" panose="020B0604020202020204" pitchFamily="34" charset="0"/>
              <a:buChar char="•"/>
            </a:pPr>
            <a:r>
              <a:rPr lang="en-GB" sz="1600" dirty="0">
                <a:solidFill>
                  <a:srgbClr val="002060"/>
                </a:solidFill>
                <a:latin typeface="Helvetica" pitchFamily="2" charset="0"/>
              </a:rPr>
              <a:t>High intensity positive emotions: Excited, Happy, Optimistic, Motivated</a:t>
            </a:r>
            <a:endParaRPr lang="en-IE" sz="1600" dirty="0">
              <a:solidFill>
                <a:srgbClr val="002060"/>
              </a:solidFill>
              <a:latin typeface="Helvetica" pitchFamily="2" charset="0"/>
            </a:endParaRPr>
          </a:p>
          <a:p>
            <a:pPr marL="742950" lvl="1" indent="-285750">
              <a:buFont typeface="Arial" panose="020B0604020202020204" pitchFamily="34" charset="0"/>
              <a:buChar char="•"/>
            </a:pPr>
            <a:r>
              <a:rPr lang="en-GB" sz="1600" dirty="0">
                <a:solidFill>
                  <a:srgbClr val="002060"/>
                </a:solidFill>
                <a:latin typeface="Helvetica" pitchFamily="2" charset="0"/>
              </a:rPr>
              <a:t>Low intensity positive emotions: Relaxed, Content, Grateful, Loving </a:t>
            </a:r>
            <a:endParaRPr lang="en-IE" sz="1600" dirty="0">
              <a:solidFill>
                <a:srgbClr val="002060"/>
              </a:solidFill>
              <a:latin typeface="Helvetica" pitchFamily="2" charset="0"/>
            </a:endParaRPr>
          </a:p>
          <a:p>
            <a:pPr marL="742950" lvl="1" indent="-285750">
              <a:buFont typeface="Arial" panose="020B0604020202020204" pitchFamily="34" charset="0"/>
              <a:buChar char="•"/>
            </a:pPr>
            <a:r>
              <a:rPr lang="en-GB" sz="1600" dirty="0">
                <a:solidFill>
                  <a:srgbClr val="002060"/>
                </a:solidFill>
                <a:latin typeface="Helvetica" pitchFamily="2" charset="0"/>
              </a:rPr>
              <a:t>High intensity negative emotions: Angry, Stressed, Frightened, Shocked</a:t>
            </a:r>
            <a:endParaRPr lang="en-IE" sz="1600" dirty="0">
              <a:solidFill>
                <a:srgbClr val="002060"/>
              </a:solidFill>
              <a:latin typeface="Helvetica" pitchFamily="2" charset="0"/>
            </a:endParaRPr>
          </a:p>
          <a:p>
            <a:pPr marL="742950" lvl="1" indent="-285750">
              <a:buFont typeface="Arial" panose="020B0604020202020204" pitchFamily="34" charset="0"/>
              <a:buChar char="•"/>
            </a:pPr>
            <a:r>
              <a:rPr lang="en-GB" sz="1600" dirty="0">
                <a:solidFill>
                  <a:srgbClr val="002060"/>
                </a:solidFill>
                <a:latin typeface="Helvetica" pitchFamily="2" charset="0"/>
              </a:rPr>
              <a:t>Low intensity negative emotions: Depressed, Sad, Pessimistic, Lonely</a:t>
            </a:r>
            <a:endParaRPr lang="en-IE" sz="1600" dirty="0">
              <a:solidFill>
                <a:srgbClr val="002060"/>
              </a:solidFill>
              <a:latin typeface="Helvetica" pitchFamily="2" charset="0"/>
            </a:endParaRPr>
          </a:p>
          <a:p>
            <a:r>
              <a:rPr lang="en-IE" dirty="0">
                <a:solidFill>
                  <a:srgbClr val="002060"/>
                </a:solidFill>
                <a:latin typeface="Helvetica" pitchFamily="2" charset="0"/>
              </a:rPr>
              <a:t> </a:t>
            </a:r>
            <a:endParaRPr lang="en-GB" baseline="30000" dirty="0">
              <a:solidFill>
                <a:srgbClr val="002060"/>
              </a:solidFill>
              <a:latin typeface="Helvetica" pitchFamily="2" charset="0"/>
            </a:endParaRPr>
          </a:p>
        </p:txBody>
      </p:sp>
    </p:spTree>
    <p:extLst>
      <p:ext uri="{BB962C8B-B14F-4D97-AF65-F5344CB8AC3E}">
        <p14:creationId xmlns:p14="http://schemas.microsoft.com/office/powerpoint/2010/main" val="16886560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B2B3DFA-BD28-0F4E-A277-8A014C42123F}"/>
              </a:ext>
            </a:extLst>
          </p:cNvPr>
          <p:cNvSpPr txBox="1"/>
          <p:nvPr/>
        </p:nvSpPr>
        <p:spPr>
          <a:xfrm>
            <a:off x="421282" y="219282"/>
            <a:ext cx="8301435" cy="707886"/>
          </a:xfrm>
          <a:prstGeom prst="rect">
            <a:avLst/>
          </a:prstGeom>
          <a:noFill/>
        </p:spPr>
        <p:txBody>
          <a:bodyPr wrap="square" rtlCol="0">
            <a:spAutoFit/>
          </a:bodyPr>
          <a:lstStyle/>
          <a:p>
            <a:pPr algn="ctr"/>
            <a:r>
              <a:rPr lang="en-GB" sz="2000" b="1" dirty="0">
                <a:solidFill>
                  <a:srgbClr val="0070C0"/>
                </a:solidFill>
                <a:latin typeface="Helvetica" pitchFamily="2" charset="0"/>
              </a:rPr>
              <a:t>PAUSE &amp; PRACTICE – ENHANCING EMOTIONAL INTELLIGENCE</a:t>
            </a:r>
          </a:p>
          <a:p>
            <a:pPr algn="ctr"/>
            <a:r>
              <a:rPr lang="en-GB" sz="2000" b="1" dirty="0">
                <a:solidFill>
                  <a:srgbClr val="0070C0"/>
                </a:solidFill>
                <a:latin typeface="Helvetica" pitchFamily="2" charset="0"/>
              </a:rPr>
              <a:t>BY HANDLING DIFFICULT SITUATIONS</a:t>
            </a:r>
            <a:r>
              <a:rPr lang="en-IE" sz="2000" dirty="0">
                <a:solidFill>
                  <a:srgbClr val="0070C0"/>
                </a:solidFill>
                <a:latin typeface="Helvetica" pitchFamily="2" charset="0"/>
              </a:rPr>
              <a:t> </a:t>
            </a:r>
            <a:endParaRPr lang="en-GB" sz="2000" b="1" dirty="0">
              <a:solidFill>
                <a:srgbClr val="0070C0"/>
              </a:solidFill>
              <a:latin typeface="Helvetica" pitchFamily="2" charset="0"/>
            </a:endParaRPr>
          </a:p>
        </p:txBody>
      </p:sp>
      <p:sp>
        <p:nvSpPr>
          <p:cNvPr id="3" name="TextBox 2">
            <a:extLst>
              <a:ext uri="{FF2B5EF4-FFF2-40B4-BE49-F238E27FC236}">
                <a16:creationId xmlns:a16="http://schemas.microsoft.com/office/drawing/2014/main" id="{0610B61B-3D5F-5C43-ACB9-F94D508D01D5}"/>
              </a:ext>
            </a:extLst>
          </p:cNvPr>
          <p:cNvSpPr txBox="1"/>
          <p:nvPr/>
        </p:nvSpPr>
        <p:spPr>
          <a:xfrm>
            <a:off x="409064" y="1166842"/>
            <a:ext cx="8313653" cy="5509200"/>
          </a:xfrm>
          <a:prstGeom prst="rect">
            <a:avLst/>
          </a:prstGeom>
          <a:noFill/>
        </p:spPr>
        <p:txBody>
          <a:bodyPr wrap="square" rtlCol="0">
            <a:spAutoFit/>
          </a:bodyPr>
          <a:lstStyle/>
          <a:p>
            <a:pPr marL="285750" indent="-285750">
              <a:buFont typeface="Arial" panose="020B0604020202020204" pitchFamily="34" charset="0"/>
              <a:buChar char="•"/>
            </a:pPr>
            <a:r>
              <a:rPr lang="en-GB" sz="1600" dirty="0">
                <a:solidFill>
                  <a:srgbClr val="002060"/>
                </a:solidFill>
                <a:latin typeface="Helvetica" pitchFamily="2" charset="0"/>
              </a:rPr>
              <a:t>Identify the emotion by noticing changes in how you feel, what you are thinking and your behaviour </a:t>
            </a:r>
          </a:p>
          <a:p>
            <a:pPr marL="285750" indent="-285750">
              <a:buFont typeface="Arial" panose="020B0604020202020204" pitchFamily="34" charset="0"/>
              <a:buChar char="•"/>
            </a:pPr>
            <a:endParaRPr lang="en-GB" sz="1600" dirty="0">
              <a:solidFill>
                <a:srgbClr val="002060"/>
              </a:solidFill>
              <a:latin typeface="Helvetica" pitchFamily="2" charset="0"/>
            </a:endParaRPr>
          </a:p>
          <a:p>
            <a:pPr marL="285750" indent="-285750">
              <a:buFont typeface="Arial" panose="020B0604020202020204" pitchFamily="34" charset="0"/>
              <a:buChar char="•"/>
            </a:pPr>
            <a:r>
              <a:rPr lang="en-GB" sz="1600" dirty="0">
                <a:solidFill>
                  <a:srgbClr val="002060"/>
                </a:solidFill>
                <a:latin typeface="Helvetica" pitchFamily="2" charset="0"/>
              </a:rPr>
              <a:t>Pause and take three deep breaths, breathing in for 3 and out for 6</a:t>
            </a:r>
          </a:p>
          <a:p>
            <a:pPr marL="285750" indent="-285750">
              <a:buFont typeface="Arial" panose="020B0604020202020204" pitchFamily="34" charset="0"/>
              <a:buChar char="•"/>
            </a:pPr>
            <a:endParaRPr lang="en-GB" sz="1600" dirty="0">
              <a:solidFill>
                <a:srgbClr val="002060"/>
              </a:solidFill>
              <a:latin typeface="Helvetica" pitchFamily="2" charset="0"/>
            </a:endParaRPr>
          </a:p>
          <a:p>
            <a:pPr marL="285750" indent="-285750">
              <a:buFont typeface="Arial" panose="020B0604020202020204" pitchFamily="34" charset="0"/>
              <a:buChar char="•"/>
            </a:pPr>
            <a:r>
              <a:rPr lang="en-GB" sz="1600" dirty="0">
                <a:solidFill>
                  <a:srgbClr val="002060"/>
                </a:solidFill>
                <a:latin typeface="Helvetica" pitchFamily="2" charset="0"/>
              </a:rPr>
              <a:t>Bring to mind an image of your best self, that is, the person you really want to be</a:t>
            </a:r>
          </a:p>
          <a:p>
            <a:pPr marL="285750" indent="-285750">
              <a:buFont typeface="Arial" panose="020B0604020202020204" pitchFamily="34" charset="0"/>
              <a:buChar char="•"/>
            </a:pPr>
            <a:endParaRPr lang="en-GB" sz="1600" dirty="0">
              <a:solidFill>
                <a:srgbClr val="002060"/>
              </a:solidFill>
              <a:latin typeface="Helvetica" pitchFamily="2" charset="0"/>
            </a:endParaRPr>
          </a:p>
          <a:p>
            <a:pPr marL="285750" lvl="0" indent="-285750">
              <a:buFont typeface="Arial" panose="020B0604020202020204" pitchFamily="34" charset="0"/>
              <a:buChar char="•"/>
            </a:pPr>
            <a:r>
              <a:rPr lang="en-GB" sz="1600" dirty="0">
                <a:solidFill>
                  <a:srgbClr val="002060"/>
                </a:solidFill>
                <a:latin typeface="Helvetica" pitchFamily="2" charset="0"/>
              </a:rPr>
              <a:t>Choose and use a helpful strategy for manging your emotions before impulsively acting on your negative emotions</a:t>
            </a:r>
          </a:p>
          <a:p>
            <a:pPr marL="285750" lvl="0" indent="-285750">
              <a:buFont typeface="Arial" panose="020B0604020202020204" pitchFamily="34" charset="0"/>
              <a:buChar char="•"/>
            </a:pPr>
            <a:endParaRPr lang="en-GB" sz="1600" dirty="0">
              <a:solidFill>
                <a:srgbClr val="002060"/>
              </a:solidFill>
              <a:latin typeface="Helvetica" pitchFamily="2" charset="0"/>
            </a:endParaRPr>
          </a:p>
          <a:p>
            <a:pPr marL="285750" lvl="0" indent="-285750">
              <a:buFont typeface="Arial" panose="020B0604020202020204" pitchFamily="34" charset="0"/>
              <a:buChar char="•"/>
            </a:pPr>
            <a:r>
              <a:rPr lang="en-GB" sz="1600" dirty="0">
                <a:solidFill>
                  <a:srgbClr val="002060"/>
                </a:solidFill>
                <a:latin typeface="Helvetica" pitchFamily="2" charset="0"/>
              </a:rPr>
              <a:t>Here are some examples</a:t>
            </a:r>
            <a:endParaRPr lang="en-IE" sz="1600" dirty="0">
              <a:solidFill>
                <a:srgbClr val="002060"/>
              </a:solidFill>
              <a:latin typeface="Helvetica" pitchFamily="2" charset="0"/>
            </a:endParaRPr>
          </a:p>
          <a:p>
            <a:pPr marL="742950" lvl="1" indent="-285750">
              <a:buFont typeface="Arial" panose="020B0604020202020204" pitchFamily="34" charset="0"/>
              <a:buChar char="•"/>
            </a:pPr>
            <a:r>
              <a:rPr lang="en-GB" sz="1600" dirty="0">
                <a:solidFill>
                  <a:srgbClr val="002060"/>
                </a:solidFill>
                <a:latin typeface="Helvetica" pitchFamily="2" charset="0"/>
              </a:rPr>
              <a:t>Breathe deeply in for 3 and out for 6 and allow yourself to fully experience and tolerate the distress caused by the difficult emotions you are experiencing, noticing that as you do so they become less intense</a:t>
            </a:r>
          </a:p>
          <a:p>
            <a:pPr marL="742950" lvl="1" indent="-285750">
              <a:buFont typeface="Arial" panose="020B0604020202020204" pitchFamily="34" charset="0"/>
              <a:buChar char="•"/>
            </a:pPr>
            <a:endParaRPr lang="en-IE" sz="1600" dirty="0">
              <a:solidFill>
                <a:srgbClr val="002060"/>
              </a:solidFill>
              <a:latin typeface="Helvetica" pitchFamily="2" charset="0"/>
            </a:endParaRPr>
          </a:p>
          <a:p>
            <a:pPr marL="742950" lvl="1" indent="-285750">
              <a:buFont typeface="Arial" panose="020B0604020202020204" pitchFamily="34" charset="0"/>
              <a:buChar char="•"/>
            </a:pPr>
            <a:r>
              <a:rPr lang="en-GB" sz="1600" dirty="0">
                <a:solidFill>
                  <a:srgbClr val="002060"/>
                </a:solidFill>
                <a:latin typeface="Helvetica" pitchFamily="2" charset="0"/>
              </a:rPr>
              <a:t>Think of a more positive way, or a humorous way of viewing the situation</a:t>
            </a:r>
          </a:p>
          <a:p>
            <a:pPr marL="742950" lvl="1" indent="-285750">
              <a:buFont typeface="Arial" panose="020B0604020202020204" pitchFamily="34" charset="0"/>
              <a:buChar char="•"/>
            </a:pPr>
            <a:endParaRPr lang="en-IE" sz="1600" dirty="0">
              <a:solidFill>
                <a:srgbClr val="002060"/>
              </a:solidFill>
              <a:latin typeface="Helvetica" pitchFamily="2" charset="0"/>
            </a:endParaRPr>
          </a:p>
          <a:p>
            <a:pPr marL="742950" lvl="1" indent="-285750">
              <a:buFont typeface="Arial" panose="020B0604020202020204" pitchFamily="34" charset="0"/>
              <a:buChar char="•"/>
            </a:pPr>
            <a:r>
              <a:rPr lang="en-GB" sz="1600" dirty="0">
                <a:solidFill>
                  <a:srgbClr val="002060"/>
                </a:solidFill>
                <a:latin typeface="Helvetica" pitchFamily="2" charset="0"/>
              </a:rPr>
              <a:t>Distract yourself by doing something else</a:t>
            </a:r>
          </a:p>
          <a:p>
            <a:pPr marL="742950" lvl="1" indent="-285750">
              <a:buFont typeface="Arial" panose="020B0604020202020204" pitchFamily="34" charset="0"/>
              <a:buChar char="•"/>
            </a:pPr>
            <a:endParaRPr lang="en-IE" sz="1600" dirty="0">
              <a:solidFill>
                <a:srgbClr val="002060"/>
              </a:solidFill>
              <a:latin typeface="Helvetica" pitchFamily="2" charset="0"/>
            </a:endParaRPr>
          </a:p>
          <a:p>
            <a:pPr marL="742950" lvl="1" indent="-285750">
              <a:buFont typeface="Arial" panose="020B0604020202020204" pitchFamily="34" charset="0"/>
              <a:buChar char="•"/>
            </a:pPr>
            <a:r>
              <a:rPr lang="en-GB" sz="1600" dirty="0">
                <a:solidFill>
                  <a:srgbClr val="002060"/>
                </a:solidFill>
                <a:latin typeface="Helvetica" pitchFamily="2" charset="0"/>
              </a:rPr>
              <a:t>Leave or take-time out from the difficult situation</a:t>
            </a:r>
          </a:p>
          <a:p>
            <a:pPr marL="742950" lvl="1" indent="-285750">
              <a:buFont typeface="Arial" panose="020B0604020202020204" pitchFamily="34" charset="0"/>
              <a:buChar char="•"/>
            </a:pPr>
            <a:endParaRPr lang="en-IE" sz="1600" dirty="0">
              <a:solidFill>
                <a:srgbClr val="002060"/>
              </a:solidFill>
              <a:latin typeface="Helvetica" pitchFamily="2" charset="0"/>
            </a:endParaRPr>
          </a:p>
          <a:p>
            <a:pPr marL="742950" lvl="1" indent="-285750">
              <a:buFont typeface="Arial" panose="020B0604020202020204" pitchFamily="34" charset="0"/>
              <a:buChar char="•"/>
            </a:pPr>
            <a:r>
              <a:rPr lang="en-GB" sz="1600" dirty="0">
                <a:solidFill>
                  <a:srgbClr val="002060"/>
                </a:solidFill>
                <a:latin typeface="Helvetica" pitchFamily="2" charset="0"/>
              </a:rPr>
              <a:t>Get support from a friend</a:t>
            </a:r>
            <a:r>
              <a:rPr lang="en-IE" sz="1600" dirty="0">
                <a:solidFill>
                  <a:srgbClr val="002060"/>
                </a:solidFill>
                <a:latin typeface="Helvetica" pitchFamily="2" charset="0"/>
              </a:rPr>
              <a:t> </a:t>
            </a:r>
            <a:r>
              <a:rPr lang="en-GB" sz="1600" dirty="0">
                <a:solidFill>
                  <a:srgbClr val="002060"/>
                </a:solidFill>
                <a:latin typeface="Helvetica" pitchFamily="2" charset="0"/>
              </a:rPr>
              <a:t> </a:t>
            </a:r>
            <a:r>
              <a:rPr lang="en-IE" sz="1600" dirty="0">
                <a:solidFill>
                  <a:srgbClr val="002060"/>
                </a:solidFill>
                <a:latin typeface="Helvetica" pitchFamily="2" charset="0"/>
              </a:rPr>
              <a:t> </a:t>
            </a:r>
            <a:endParaRPr lang="en-GB" sz="1600" baseline="30000" dirty="0">
              <a:solidFill>
                <a:srgbClr val="002060"/>
              </a:solidFill>
              <a:latin typeface="Helvetica" pitchFamily="2" charset="0"/>
            </a:endParaRPr>
          </a:p>
        </p:txBody>
      </p:sp>
    </p:spTree>
    <p:extLst>
      <p:ext uri="{BB962C8B-B14F-4D97-AF65-F5344CB8AC3E}">
        <p14:creationId xmlns:p14="http://schemas.microsoft.com/office/powerpoint/2010/main" val="36680663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B2B3DFA-BD28-0F4E-A277-8A014C42123F}"/>
              </a:ext>
            </a:extLst>
          </p:cNvPr>
          <p:cNvSpPr txBox="1"/>
          <p:nvPr/>
        </p:nvSpPr>
        <p:spPr>
          <a:xfrm>
            <a:off x="509259" y="215557"/>
            <a:ext cx="8301435" cy="707886"/>
          </a:xfrm>
          <a:prstGeom prst="rect">
            <a:avLst/>
          </a:prstGeom>
          <a:noFill/>
        </p:spPr>
        <p:txBody>
          <a:bodyPr wrap="square" rtlCol="0">
            <a:spAutoFit/>
          </a:bodyPr>
          <a:lstStyle/>
          <a:p>
            <a:pPr algn="ctr"/>
            <a:r>
              <a:rPr lang="en-GB" sz="2000" b="1" dirty="0">
                <a:solidFill>
                  <a:srgbClr val="0070C0"/>
                </a:solidFill>
                <a:latin typeface="Helvetica" pitchFamily="2" charset="0"/>
              </a:rPr>
              <a:t>PAUSE &amp; PRACTICE – ENHANCING EMOTIONAL INTELLIGENCE</a:t>
            </a:r>
          </a:p>
          <a:p>
            <a:pPr algn="ctr"/>
            <a:r>
              <a:rPr lang="en-GB" sz="2000" b="1" dirty="0">
                <a:solidFill>
                  <a:srgbClr val="0070C0"/>
                </a:solidFill>
                <a:latin typeface="Helvetica" pitchFamily="2" charset="0"/>
              </a:rPr>
              <a:t>HANDLING CONFLICT</a:t>
            </a:r>
            <a:endParaRPr lang="en-IE" sz="2000" dirty="0">
              <a:solidFill>
                <a:srgbClr val="0070C0"/>
              </a:solidFill>
              <a:latin typeface="Helvetica" pitchFamily="2" charset="0"/>
            </a:endParaRPr>
          </a:p>
        </p:txBody>
      </p:sp>
      <p:sp>
        <p:nvSpPr>
          <p:cNvPr id="3" name="TextBox 2">
            <a:extLst>
              <a:ext uri="{FF2B5EF4-FFF2-40B4-BE49-F238E27FC236}">
                <a16:creationId xmlns:a16="http://schemas.microsoft.com/office/drawing/2014/main" id="{0610B61B-3D5F-5C43-ACB9-F94D508D01D5}"/>
              </a:ext>
            </a:extLst>
          </p:cNvPr>
          <p:cNvSpPr txBox="1"/>
          <p:nvPr/>
        </p:nvSpPr>
        <p:spPr>
          <a:xfrm>
            <a:off x="421282" y="1194798"/>
            <a:ext cx="8477391" cy="4739759"/>
          </a:xfrm>
          <a:prstGeom prst="rect">
            <a:avLst/>
          </a:prstGeom>
          <a:noFill/>
        </p:spPr>
        <p:txBody>
          <a:bodyPr wrap="square" rtlCol="0">
            <a:spAutoFit/>
          </a:bodyPr>
          <a:lstStyle/>
          <a:p>
            <a:pPr marL="285750" lvl="0" indent="-285750">
              <a:buFont typeface="Arial" panose="020B0604020202020204" pitchFamily="34" charset="0"/>
              <a:buChar char="•"/>
            </a:pPr>
            <a:r>
              <a:rPr lang="en-GB" sz="1600" dirty="0">
                <a:solidFill>
                  <a:srgbClr val="002060"/>
                </a:solidFill>
                <a:latin typeface="Helvetica" pitchFamily="2" charset="0"/>
              </a:rPr>
              <a:t>Clarify how you felt during the conflict by answering these questions:</a:t>
            </a:r>
            <a:endParaRPr lang="en-IE" sz="1600" dirty="0">
              <a:solidFill>
                <a:srgbClr val="002060"/>
              </a:solidFill>
              <a:latin typeface="Helvetica" pitchFamily="2" charset="0"/>
            </a:endParaRPr>
          </a:p>
          <a:p>
            <a:pPr marL="742950" lvl="1" indent="-285750">
              <a:buFont typeface="Arial" panose="020B0604020202020204" pitchFamily="34" charset="0"/>
              <a:buChar char="•"/>
            </a:pPr>
            <a:endParaRPr lang="en-GB" sz="1600" dirty="0">
              <a:solidFill>
                <a:srgbClr val="002060"/>
              </a:solidFill>
              <a:latin typeface="Helvetica" pitchFamily="2" charset="0"/>
            </a:endParaRPr>
          </a:p>
          <a:p>
            <a:pPr marL="742950" lvl="1" indent="-285750">
              <a:buFont typeface="Arial" panose="020B0604020202020204" pitchFamily="34" charset="0"/>
              <a:buChar char="•"/>
            </a:pPr>
            <a:r>
              <a:rPr lang="en-GB" sz="1600" dirty="0">
                <a:solidFill>
                  <a:srgbClr val="002060"/>
                </a:solidFill>
                <a:latin typeface="Helvetica" pitchFamily="2" charset="0"/>
              </a:rPr>
              <a:t>How did I feel? </a:t>
            </a:r>
            <a:endParaRPr lang="en-IE" sz="1600" dirty="0">
              <a:solidFill>
                <a:srgbClr val="002060"/>
              </a:solidFill>
              <a:latin typeface="Helvetica" pitchFamily="2" charset="0"/>
            </a:endParaRPr>
          </a:p>
          <a:p>
            <a:pPr marL="742950" lvl="1" indent="-285750">
              <a:buFont typeface="Arial" panose="020B0604020202020204" pitchFamily="34" charset="0"/>
              <a:buChar char="•"/>
            </a:pPr>
            <a:r>
              <a:rPr lang="en-GB" sz="1600" dirty="0">
                <a:solidFill>
                  <a:srgbClr val="002060"/>
                </a:solidFill>
                <a:latin typeface="Helvetica" pitchFamily="2" charset="0"/>
              </a:rPr>
              <a:t>What caused my feelings? </a:t>
            </a:r>
            <a:endParaRPr lang="en-IE" sz="1600" dirty="0">
              <a:solidFill>
                <a:srgbClr val="002060"/>
              </a:solidFill>
              <a:latin typeface="Helvetica" pitchFamily="2" charset="0"/>
            </a:endParaRPr>
          </a:p>
          <a:p>
            <a:pPr marL="742950" lvl="1" indent="-285750">
              <a:buFont typeface="Arial" panose="020B0604020202020204" pitchFamily="34" charset="0"/>
              <a:buChar char="•"/>
            </a:pPr>
            <a:r>
              <a:rPr lang="en-GB" sz="1600" dirty="0">
                <a:solidFill>
                  <a:srgbClr val="002060"/>
                </a:solidFill>
                <a:latin typeface="Helvetica" pitchFamily="2" charset="0"/>
              </a:rPr>
              <a:t>How did I express and regulate my feelings? </a:t>
            </a:r>
            <a:endParaRPr lang="en-IE" sz="1600" dirty="0">
              <a:solidFill>
                <a:srgbClr val="002060"/>
              </a:solidFill>
              <a:latin typeface="Helvetica" pitchFamily="2" charset="0"/>
            </a:endParaRPr>
          </a:p>
          <a:p>
            <a:pPr marL="285750" lvl="0" indent="-285750">
              <a:buFont typeface="Arial" panose="020B0604020202020204" pitchFamily="34" charset="0"/>
              <a:buChar char="•"/>
            </a:pPr>
            <a:endParaRPr lang="en-GB" sz="1600" dirty="0">
              <a:solidFill>
                <a:srgbClr val="002060"/>
              </a:solidFill>
              <a:latin typeface="Helvetica" pitchFamily="2" charset="0"/>
            </a:endParaRPr>
          </a:p>
          <a:p>
            <a:pPr marL="285750" lvl="0" indent="-285750">
              <a:buFont typeface="Arial" panose="020B0604020202020204" pitchFamily="34" charset="0"/>
              <a:buChar char="•"/>
            </a:pPr>
            <a:r>
              <a:rPr lang="en-GB" sz="1600" dirty="0">
                <a:solidFill>
                  <a:srgbClr val="002060"/>
                </a:solidFill>
                <a:latin typeface="Helvetica" pitchFamily="2" charset="0"/>
              </a:rPr>
              <a:t>Clarify how you think the other person felt during the conflict by answering these questions:</a:t>
            </a:r>
            <a:endParaRPr lang="en-IE" sz="1600" dirty="0">
              <a:solidFill>
                <a:srgbClr val="002060"/>
              </a:solidFill>
              <a:latin typeface="Helvetica" pitchFamily="2" charset="0"/>
            </a:endParaRPr>
          </a:p>
          <a:p>
            <a:pPr marL="742950" lvl="1" indent="-285750">
              <a:buFont typeface="Arial" panose="020B0604020202020204" pitchFamily="34" charset="0"/>
              <a:buChar char="•"/>
            </a:pPr>
            <a:endParaRPr lang="en-GB" sz="1600" dirty="0">
              <a:solidFill>
                <a:srgbClr val="002060"/>
              </a:solidFill>
              <a:latin typeface="Helvetica" pitchFamily="2" charset="0"/>
            </a:endParaRPr>
          </a:p>
          <a:p>
            <a:pPr marL="742950" lvl="1" indent="-285750">
              <a:buFont typeface="Arial" panose="020B0604020202020204" pitchFamily="34" charset="0"/>
              <a:buChar char="•"/>
            </a:pPr>
            <a:r>
              <a:rPr lang="en-GB" sz="1600" dirty="0">
                <a:solidFill>
                  <a:srgbClr val="002060"/>
                </a:solidFill>
                <a:latin typeface="Helvetica" pitchFamily="2" charset="0"/>
              </a:rPr>
              <a:t>How did the other person feel? </a:t>
            </a:r>
            <a:endParaRPr lang="en-IE" sz="1600" dirty="0">
              <a:solidFill>
                <a:srgbClr val="002060"/>
              </a:solidFill>
              <a:latin typeface="Helvetica" pitchFamily="2" charset="0"/>
            </a:endParaRPr>
          </a:p>
          <a:p>
            <a:pPr marL="742950" lvl="1" indent="-285750">
              <a:buFont typeface="Arial" panose="020B0604020202020204" pitchFamily="34" charset="0"/>
              <a:buChar char="•"/>
            </a:pPr>
            <a:r>
              <a:rPr lang="en-GB" sz="1600" dirty="0">
                <a:solidFill>
                  <a:srgbClr val="002060"/>
                </a:solidFill>
                <a:latin typeface="Helvetica" pitchFamily="2" charset="0"/>
              </a:rPr>
              <a:t>What caused their feelings? </a:t>
            </a:r>
            <a:endParaRPr lang="en-IE" sz="1600" dirty="0">
              <a:solidFill>
                <a:srgbClr val="002060"/>
              </a:solidFill>
              <a:latin typeface="Helvetica" pitchFamily="2" charset="0"/>
            </a:endParaRPr>
          </a:p>
          <a:p>
            <a:pPr marL="742950" lvl="1" indent="-285750">
              <a:buFont typeface="Arial" panose="020B0604020202020204" pitchFamily="34" charset="0"/>
              <a:buChar char="•"/>
            </a:pPr>
            <a:r>
              <a:rPr lang="en-GB" sz="1600" dirty="0">
                <a:solidFill>
                  <a:srgbClr val="002060"/>
                </a:solidFill>
                <a:latin typeface="Helvetica" pitchFamily="2" charset="0"/>
              </a:rPr>
              <a:t>How did they express and regulate their feelings?</a:t>
            </a:r>
          </a:p>
          <a:p>
            <a:pPr marL="742950" lvl="1" indent="-285750">
              <a:buFont typeface="Arial" panose="020B0604020202020204" pitchFamily="34" charset="0"/>
              <a:buChar char="•"/>
            </a:pPr>
            <a:endParaRPr lang="en-GB" sz="1600" dirty="0">
              <a:solidFill>
                <a:srgbClr val="002060"/>
              </a:solidFill>
              <a:latin typeface="Helvetica" pitchFamily="2" charset="0"/>
            </a:endParaRPr>
          </a:p>
          <a:p>
            <a:pPr marL="285750" lvl="0" indent="-285750">
              <a:buFont typeface="Arial" panose="020B0604020202020204" pitchFamily="34" charset="0"/>
              <a:buChar char="•"/>
            </a:pPr>
            <a:r>
              <a:rPr lang="en-GB" sz="1600" dirty="0">
                <a:solidFill>
                  <a:srgbClr val="002060"/>
                </a:solidFill>
                <a:latin typeface="Helvetica" pitchFamily="2" charset="0"/>
              </a:rPr>
              <a:t>Reflect on what you have learned and make a plan by answering these questions:</a:t>
            </a:r>
            <a:endParaRPr lang="en-IE" sz="1600" dirty="0">
              <a:solidFill>
                <a:srgbClr val="002060"/>
              </a:solidFill>
              <a:latin typeface="Helvetica" pitchFamily="2" charset="0"/>
            </a:endParaRPr>
          </a:p>
          <a:p>
            <a:pPr marL="742950" lvl="1" indent="-285750">
              <a:buFont typeface="Arial" panose="020B0604020202020204" pitchFamily="34" charset="0"/>
              <a:buChar char="•"/>
            </a:pPr>
            <a:endParaRPr lang="en-GB" sz="1600" dirty="0">
              <a:solidFill>
                <a:srgbClr val="002060"/>
              </a:solidFill>
              <a:latin typeface="Helvetica" pitchFamily="2" charset="0"/>
            </a:endParaRPr>
          </a:p>
          <a:p>
            <a:pPr marL="742950" lvl="1" indent="-285750">
              <a:buFont typeface="Arial" panose="020B0604020202020204" pitchFamily="34" charset="0"/>
              <a:buChar char="•"/>
            </a:pPr>
            <a:r>
              <a:rPr lang="en-GB" sz="1600" dirty="0">
                <a:solidFill>
                  <a:srgbClr val="002060"/>
                </a:solidFill>
                <a:latin typeface="Helvetica" pitchFamily="2" charset="0"/>
              </a:rPr>
              <a:t>What could I have done to handle the situation better? </a:t>
            </a:r>
            <a:endParaRPr lang="en-IE" sz="1600" dirty="0">
              <a:solidFill>
                <a:srgbClr val="002060"/>
              </a:solidFill>
              <a:latin typeface="Helvetica" pitchFamily="2" charset="0"/>
            </a:endParaRPr>
          </a:p>
          <a:p>
            <a:pPr marL="742950" lvl="1" indent="-285750">
              <a:buFont typeface="Arial" panose="020B0604020202020204" pitchFamily="34" charset="0"/>
              <a:buChar char="•"/>
            </a:pPr>
            <a:r>
              <a:rPr lang="en-GB" sz="1600" dirty="0">
                <a:solidFill>
                  <a:srgbClr val="002060"/>
                </a:solidFill>
                <a:latin typeface="Helvetica" pitchFamily="2" charset="0"/>
              </a:rPr>
              <a:t>What can I do now?</a:t>
            </a:r>
            <a:endParaRPr lang="en-IE" sz="1600" dirty="0">
              <a:solidFill>
                <a:srgbClr val="002060"/>
              </a:solidFill>
              <a:latin typeface="Helvetica" pitchFamily="2" charset="0"/>
            </a:endParaRPr>
          </a:p>
          <a:p>
            <a:pPr lvl="0"/>
            <a:endParaRPr lang="en-IE" dirty="0">
              <a:solidFill>
                <a:srgbClr val="002060"/>
              </a:solidFill>
              <a:latin typeface="Helvetica" pitchFamily="2" charset="0"/>
            </a:endParaRPr>
          </a:p>
          <a:p>
            <a:pPr marL="342900" indent="-342900">
              <a:buFont typeface="Arial" panose="020B0604020202020204" pitchFamily="34" charset="0"/>
              <a:buChar char="•"/>
            </a:pPr>
            <a:endParaRPr lang="en-GB" baseline="30000" dirty="0">
              <a:solidFill>
                <a:srgbClr val="002060"/>
              </a:solidFill>
              <a:latin typeface="Helvetica" pitchFamily="2" charset="0"/>
            </a:endParaRPr>
          </a:p>
        </p:txBody>
      </p:sp>
    </p:spTree>
    <p:extLst>
      <p:ext uri="{BB962C8B-B14F-4D97-AF65-F5344CB8AC3E}">
        <p14:creationId xmlns:p14="http://schemas.microsoft.com/office/powerpoint/2010/main" val="23847190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BC5AC82-85BF-9245-8F7F-108AEFD9CE39}"/>
              </a:ext>
            </a:extLst>
          </p:cNvPr>
          <p:cNvSpPr txBox="1">
            <a:spLocks noChangeArrowheads="1"/>
          </p:cNvSpPr>
          <p:nvPr/>
        </p:nvSpPr>
        <p:spPr>
          <a:xfrm>
            <a:off x="646386" y="2392074"/>
            <a:ext cx="7851228" cy="1036926"/>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lgn="ctr">
              <a:spcBef>
                <a:spcPts val="0"/>
              </a:spcBef>
              <a:defRPr/>
            </a:pPr>
            <a:r>
              <a:rPr lang="en-US" altLang="en-US" b="1" kern="0" dirty="0">
                <a:latin typeface="Helvetica" pitchFamily="2" charset="0"/>
                <a:ea typeface="ＭＳ Ｐゴシック" panose="020B0600070205080204" pitchFamily="34" charset="-128"/>
              </a:rPr>
              <a:t>CONTROVERSIES ABOUT</a:t>
            </a:r>
          </a:p>
          <a:p>
            <a:pPr algn="ctr">
              <a:spcBef>
                <a:spcPts val="0"/>
              </a:spcBef>
              <a:defRPr/>
            </a:pPr>
            <a:r>
              <a:rPr lang="en-US" altLang="en-US" b="1" kern="0" dirty="0">
                <a:latin typeface="Helvetica" pitchFamily="2" charset="0"/>
                <a:ea typeface="ＭＳ Ｐゴシック" panose="020B0600070205080204" pitchFamily="34" charset="-128"/>
              </a:rPr>
              <a:t>EMOTIONAL INTELLIGENCE</a:t>
            </a:r>
          </a:p>
        </p:txBody>
      </p:sp>
    </p:spTree>
    <p:extLst>
      <p:ext uri="{BB962C8B-B14F-4D97-AF65-F5344CB8AC3E}">
        <p14:creationId xmlns:p14="http://schemas.microsoft.com/office/powerpoint/2010/main" val="15864637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71F9A4A2-B2A0-0B40-9622-7BDB90D13F19}"/>
              </a:ext>
            </a:extLst>
          </p:cNvPr>
          <p:cNvSpPr txBox="1">
            <a:spLocks noChangeArrowheads="1"/>
          </p:cNvSpPr>
          <p:nvPr/>
        </p:nvSpPr>
        <p:spPr>
          <a:xfrm>
            <a:off x="183994" y="475304"/>
            <a:ext cx="8781585" cy="5903193"/>
          </a:xfrm>
          <a:prstGeom prst="rect">
            <a:avLst/>
          </a:prstGeom>
        </p:spPr>
        <p:txBody>
          <a:bodyPr/>
          <a:lstStyle>
            <a:lvl1pPr marL="342900" indent="-342900" algn="l" rtl="0" eaLnBrk="0" fontAlgn="base" hangingPunct="0">
              <a:lnSpc>
                <a:spcPct val="110000"/>
              </a:lnSpc>
              <a:spcBef>
                <a:spcPct val="40000"/>
              </a:spcBef>
              <a:spcAft>
                <a:spcPct val="0"/>
              </a:spcAft>
              <a:buChar char="•"/>
              <a:defRPr sz="2200">
                <a:solidFill>
                  <a:srgbClr val="333366"/>
                </a:solidFill>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Char char="–"/>
              <a:defRPr sz="2000">
                <a:solidFill>
                  <a:srgbClr val="333366"/>
                </a:solidFill>
                <a:latin typeface="+mn-lt"/>
                <a:ea typeface="ＭＳ Ｐゴシック" pitchFamily="-110" charset="-128"/>
              </a:defRPr>
            </a:lvl2pPr>
            <a:lvl3pPr marL="1143000" indent="-228600" algn="l" rtl="0" eaLnBrk="0" fontAlgn="base" hangingPunct="0">
              <a:spcBef>
                <a:spcPct val="20000"/>
              </a:spcBef>
              <a:spcAft>
                <a:spcPct val="0"/>
              </a:spcAft>
              <a:buChar char="•"/>
              <a:defRPr>
                <a:solidFill>
                  <a:srgbClr val="333366"/>
                </a:solidFill>
                <a:latin typeface="+mn-lt"/>
                <a:ea typeface="ＭＳ Ｐゴシック" pitchFamily="-110" charset="-128"/>
              </a:defRPr>
            </a:lvl3pPr>
            <a:lvl4pPr marL="1600200" indent="-228600" algn="l" rtl="0" eaLnBrk="0" fontAlgn="base" hangingPunct="0">
              <a:spcBef>
                <a:spcPct val="20000"/>
              </a:spcBef>
              <a:spcAft>
                <a:spcPct val="0"/>
              </a:spcAft>
              <a:buChar char="–"/>
              <a:defRPr sz="1600">
                <a:solidFill>
                  <a:srgbClr val="333366"/>
                </a:solidFill>
                <a:latin typeface="+mn-lt"/>
                <a:ea typeface="ＭＳ Ｐゴシック" pitchFamily="-110" charset="-128"/>
              </a:defRPr>
            </a:lvl4pPr>
            <a:lvl5pPr marL="2057400" indent="-228600" algn="l" rtl="0" eaLnBrk="0" fontAlgn="base" hangingPunct="0">
              <a:spcBef>
                <a:spcPct val="20000"/>
              </a:spcBef>
              <a:spcAft>
                <a:spcPct val="0"/>
              </a:spcAft>
              <a:buChar char="»"/>
              <a:defRPr sz="1200">
                <a:solidFill>
                  <a:srgbClr val="333366"/>
                </a:solidFill>
                <a:latin typeface="+mn-lt"/>
                <a:ea typeface="ＭＳ Ｐゴシック" pitchFamily="-110" charset="-128"/>
              </a:defRPr>
            </a:lvl5pPr>
            <a:lvl6pPr marL="2514600" indent="-228600" algn="l" rtl="0" fontAlgn="base">
              <a:spcBef>
                <a:spcPct val="20000"/>
              </a:spcBef>
              <a:spcAft>
                <a:spcPct val="0"/>
              </a:spcAft>
              <a:buChar char="»"/>
              <a:defRPr sz="1200">
                <a:solidFill>
                  <a:srgbClr val="333366"/>
                </a:solidFill>
                <a:latin typeface="+mn-lt"/>
                <a:ea typeface="ＭＳ Ｐゴシック" pitchFamily="-110" charset="-128"/>
              </a:defRPr>
            </a:lvl6pPr>
            <a:lvl7pPr marL="2971800" indent="-228600" algn="l" rtl="0" fontAlgn="base">
              <a:spcBef>
                <a:spcPct val="20000"/>
              </a:spcBef>
              <a:spcAft>
                <a:spcPct val="0"/>
              </a:spcAft>
              <a:buChar char="»"/>
              <a:defRPr sz="1200">
                <a:solidFill>
                  <a:srgbClr val="333366"/>
                </a:solidFill>
                <a:latin typeface="+mn-lt"/>
                <a:ea typeface="ＭＳ Ｐゴシック" pitchFamily="-110" charset="-128"/>
              </a:defRPr>
            </a:lvl7pPr>
            <a:lvl8pPr marL="3429000" indent="-228600" algn="l" rtl="0" fontAlgn="base">
              <a:spcBef>
                <a:spcPct val="20000"/>
              </a:spcBef>
              <a:spcAft>
                <a:spcPct val="0"/>
              </a:spcAft>
              <a:buChar char="»"/>
              <a:defRPr sz="1200">
                <a:solidFill>
                  <a:srgbClr val="333366"/>
                </a:solidFill>
                <a:latin typeface="+mn-lt"/>
                <a:ea typeface="ＭＳ Ｐゴシック" pitchFamily="-110" charset="-128"/>
              </a:defRPr>
            </a:lvl8pPr>
            <a:lvl9pPr marL="3886200" indent="-228600" algn="l" rtl="0" fontAlgn="base">
              <a:spcBef>
                <a:spcPct val="20000"/>
              </a:spcBef>
              <a:spcAft>
                <a:spcPct val="0"/>
              </a:spcAft>
              <a:buChar char="»"/>
              <a:defRPr sz="1200">
                <a:solidFill>
                  <a:srgbClr val="333366"/>
                </a:solidFill>
                <a:latin typeface="+mn-lt"/>
                <a:ea typeface="ＭＳ Ｐゴシック" pitchFamily="-110" charset="-128"/>
              </a:defRPr>
            </a:lvl9pPr>
          </a:lstStyle>
          <a:p>
            <a:pPr>
              <a:spcBef>
                <a:spcPts val="0"/>
              </a:spcBef>
              <a:defRPr/>
            </a:pPr>
            <a:endParaRPr lang="en-IE" sz="1600" dirty="0">
              <a:latin typeface="Helvetica" pitchFamily="2" charset="0"/>
            </a:endParaRPr>
          </a:p>
          <a:p>
            <a:pPr>
              <a:spcBef>
                <a:spcPts val="0"/>
              </a:spcBef>
              <a:buFont typeface="Arial" panose="020B0604020202020204" pitchFamily="34" charset="0"/>
              <a:buChar char="•"/>
              <a:defRPr/>
            </a:pPr>
            <a:r>
              <a:rPr lang="en-GB" sz="1500" b="1" dirty="0">
                <a:solidFill>
                  <a:srgbClr val="002060"/>
                </a:solidFill>
                <a:latin typeface="Helvetica" pitchFamily="2" charset="0"/>
              </a:rPr>
              <a:t>EI is not a valid concept. </a:t>
            </a:r>
            <a:r>
              <a:rPr lang="en-GB" sz="1500" dirty="0">
                <a:solidFill>
                  <a:srgbClr val="002060"/>
                </a:solidFill>
                <a:latin typeface="Helvetica" pitchFamily="2" charset="0"/>
              </a:rPr>
              <a:t>Critics of EI, such as Edwin Locke, argue that the concept is invalid because</a:t>
            </a:r>
          </a:p>
          <a:p>
            <a:pPr lvl="1">
              <a:spcBef>
                <a:spcPts val="0"/>
              </a:spcBef>
              <a:buFont typeface="Arial" panose="020B0604020202020204" pitchFamily="34" charset="0"/>
              <a:buChar char="•"/>
              <a:defRPr/>
            </a:pPr>
            <a:r>
              <a:rPr lang="en-GB" sz="1500" dirty="0">
                <a:solidFill>
                  <a:srgbClr val="002060"/>
                </a:solidFill>
                <a:latin typeface="Helvetica" pitchFamily="2" charset="0"/>
              </a:rPr>
              <a:t>It is not a form of intelligence as conceptualised in mainstream theories of intelligence and assessed by IQ tests </a:t>
            </a:r>
          </a:p>
          <a:p>
            <a:pPr lvl="1">
              <a:spcBef>
                <a:spcPts val="0"/>
              </a:spcBef>
              <a:buFont typeface="Arial" panose="020B0604020202020204" pitchFamily="34" charset="0"/>
              <a:buChar char="•"/>
              <a:defRPr/>
            </a:pPr>
            <a:r>
              <a:rPr lang="en-GB" sz="1500" dirty="0">
                <a:solidFill>
                  <a:srgbClr val="002060"/>
                </a:solidFill>
                <a:latin typeface="Helvetica" pitchFamily="2" charset="0"/>
              </a:rPr>
              <a:t>It is defined so broadly and inclusively that it has no intelligible meaning</a:t>
            </a:r>
            <a:r>
              <a:rPr lang="en-IE" sz="1500" dirty="0">
                <a:solidFill>
                  <a:srgbClr val="002060"/>
                </a:solidFill>
                <a:latin typeface="Helvetica" pitchFamily="2" charset="0"/>
              </a:rPr>
              <a:t> </a:t>
            </a:r>
          </a:p>
          <a:p>
            <a:pPr>
              <a:spcBef>
                <a:spcPts val="0"/>
              </a:spcBef>
              <a:buFont typeface="Arial" panose="020B0604020202020204" pitchFamily="34" charset="0"/>
              <a:buChar char="•"/>
              <a:defRPr/>
            </a:pPr>
            <a:endParaRPr lang="en-IE" sz="1500" dirty="0">
              <a:solidFill>
                <a:srgbClr val="002060"/>
              </a:solidFill>
              <a:latin typeface="Helvetica" pitchFamily="2" charset="0"/>
            </a:endParaRPr>
          </a:p>
          <a:p>
            <a:pPr>
              <a:buFont typeface="Arial" panose="020B0604020202020204" pitchFamily="34" charset="0"/>
              <a:buChar char="•"/>
            </a:pPr>
            <a:r>
              <a:rPr lang="en-GB" sz="1500" b="1" dirty="0">
                <a:solidFill>
                  <a:srgbClr val="002060"/>
                </a:solidFill>
                <a:latin typeface="Helvetica" pitchFamily="2" charset="0"/>
              </a:rPr>
              <a:t>EI is not a valid cognitive ability. </a:t>
            </a:r>
            <a:r>
              <a:rPr lang="en-GB" sz="1500" dirty="0">
                <a:solidFill>
                  <a:srgbClr val="002060"/>
                </a:solidFill>
                <a:latin typeface="Helvetica" pitchFamily="2" charset="0"/>
              </a:rPr>
              <a:t>Critics of the ability model of EI point out that unlike IQ tests, correct answers to ability emotional intelligence tests are defined as those endorsed by the majority of respondents, a panel of expert researchers, or by reference to a particular theory of emotions These procedures yield scores that may reflect vocabulary size, conformity to social norms, or theoretical knowledge about emotions – not the ability to process emotional information</a:t>
            </a:r>
          </a:p>
          <a:p>
            <a:pPr>
              <a:buFont typeface="Arial" panose="020B0604020202020204" pitchFamily="34" charset="0"/>
              <a:buChar char="•"/>
            </a:pPr>
            <a:endParaRPr lang="en-GB" sz="1500" baseline="30000" dirty="0">
              <a:solidFill>
                <a:srgbClr val="002060"/>
              </a:solidFill>
              <a:latin typeface="Helvetica" pitchFamily="2" charset="0"/>
            </a:endParaRPr>
          </a:p>
          <a:p>
            <a:pPr>
              <a:buFont typeface="Arial" panose="020B0604020202020204" pitchFamily="34" charset="0"/>
              <a:buChar char="•"/>
            </a:pPr>
            <a:r>
              <a:rPr lang="en-GB" sz="1500" b="1" dirty="0">
                <a:solidFill>
                  <a:srgbClr val="002060"/>
                </a:solidFill>
                <a:latin typeface="Helvetica" pitchFamily="2" charset="0"/>
              </a:rPr>
              <a:t>EI is not a valid personality trait.  </a:t>
            </a:r>
            <a:r>
              <a:rPr lang="en-GB" sz="1500" dirty="0">
                <a:solidFill>
                  <a:srgbClr val="002060"/>
                </a:solidFill>
                <a:latin typeface="Helvetica" pitchFamily="2" charset="0"/>
              </a:rPr>
              <a:t>Critics of the trait EI point out that trait EI tests assess very little that is not assessed by big five personality trait inventories – EI is old wine in new bottles</a:t>
            </a:r>
          </a:p>
          <a:p>
            <a:pPr>
              <a:buFont typeface="Arial" panose="020B0604020202020204" pitchFamily="34" charset="0"/>
              <a:buChar char="•"/>
            </a:pPr>
            <a:endParaRPr lang="en-GB" sz="1500" dirty="0">
              <a:solidFill>
                <a:srgbClr val="002060"/>
              </a:solidFill>
              <a:latin typeface="Helvetica" pitchFamily="2" charset="0"/>
            </a:endParaRPr>
          </a:p>
          <a:p>
            <a:pPr>
              <a:buFont typeface="Arial" panose="020B0604020202020204" pitchFamily="34" charset="0"/>
              <a:buChar char="•"/>
            </a:pPr>
            <a:r>
              <a:rPr lang="en-GB" sz="1500" b="1" dirty="0">
                <a:solidFill>
                  <a:srgbClr val="002060"/>
                </a:solidFill>
                <a:latin typeface="Helvetica" pitchFamily="2" charset="0"/>
              </a:rPr>
              <a:t>EI should / should not include moral behaviour. </a:t>
            </a:r>
            <a:r>
              <a:rPr lang="en-GB" sz="1500" dirty="0">
                <a:solidFill>
                  <a:srgbClr val="002060"/>
                </a:solidFill>
                <a:latin typeface="Helvetica" pitchFamily="2" charset="0"/>
              </a:rPr>
              <a:t>Some argue that EI should include the ability to resist social pressure to conform to social norms in societies that uphold slavery, apartheid, or Nazism. Opponents propose that there may be narcissistic, Machiavellian and psychopathic individuals who have well-developed EI skills for perceiving the emotional Achilles heels of others, and for using these skills to exploit and manipulate others in unethical ways</a:t>
            </a:r>
          </a:p>
          <a:p>
            <a:pPr>
              <a:buFont typeface="Arial" panose="020B0604020202020204" pitchFamily="34" charset="0"/>
              <a:buChar char="•"/>
            </a:pPr>
            <a:endParaRPr lang="en-GB" sz="1500" dirty="0">
              <a:solidFill>
                <a:srgbClr val="002060"/>
              </a:solidFill>
              <a:latin typeface="Helvetica" pitchFamily="2" charset="0"/>
            </a:endParaRPr>
          </a:p>
          <a:p>
            <a:pPr>
              <a:buFont typeface="Arial" panose="020B0604020202020204" pitchFamily="34" charset="0"/>
              <a:buChar char="•"/>
            </a:pPr>
            <a:endParaRPr lang="en-GB" sz="1500" dirty="0">
              <a:solidFill>
                <a:srgbClr val="002060"/>
              </a:solidFill>
              <a:latin typeface="Helvetica" pitchFamily="2" charset="0"/>
            </a:endParaRPr>
          </a:p>
          <a:p>
            <a:pPr>
              <a:spcBef>
                <a:spcPts val="0"/>
              </a:spcBef>
              <a:defRPr/>
            </a:pPr>
            <a:endParaRPr lang="en-GB" sz="1500" baseline="30000" dirty="0">
              <a:latin typeface="Helvetica" pitchFamily="2" charset="0"/>
            </a:endParaRPr>
          </a:p>
          <a:p>
            <a:pPr>
              <a:spcBef>
                <a:spcPts val="0"/>
              </a:spcBef>
              <a:defRPr/>
            </a:pPr>
            <a:endParaRPr lang="en-IE" sz="1500" dirty="0">
              <a:latin typeface="Helvetica" pitchFamily="2" charset="0"/>
            </a:endParaRPr>
          </a:p>
          <a:p>
            <a:pPr>
              <a:spcBef>
                <a:spcPts val="0"/>
              </a:spcBef>
              <a:defRPr/>
            </a:pPr>
            <a:endParaRPr lang="en-US" altLang="en-US" sz="1500" kern="0" dirty="0">
              <a:latin typeface="Helvetica" pitchFamily="2" charset="0"/>
              <a:ea typeface="ＭＳ Ｐゴシック" panose="020B0600070205080204" pitchFamily="34" charset="-128"/>
            </a:endParaRPr>
          </a:p>
          <a:p>
            <a:pPr>
              <a:spcBef>
                <a:spcPts val="0"/>
              </a:spcBef>
              <a:defRPr/>
            </a:pPr>
            <a:endParaRPr lang="en-US" altLang="en-US" sz="1600" kern="0" dirty="0">
              <a:ea typeface="ＭＳ Ｐゴシック" panose="020B0600070205080204" pitchFamily="34" charset="-128"/>
            </a:endParaRPr>
          </a:p>
        </p:txBody>
      </p:sp>
      <p:sp>
        <p:nvSpPr>
          <p:cNvPr id="4" name="Title 1">
            <a:extLst>
              <a:ext uri="{FF2B5EF4-FFF2-40B4-BE49-F238E27FC236}">
                <a16:creationId xmlns:a16="http://schemas.microsoft.com/office/drawing/2014/main" id="{5192867F-632D-5D4C-B5AC-978D1D48DAEE}"/>
              </a:ext>
            </a:extLst>
          </p:cNvPr>
          <p:cNvSpPr txBox="1">
            <a:spLocks noChangeArrowheads="1"/>
          </p:cNvSpPr>
          <p:nvPr/>
        </p:nvSpPr>
        <p:spPr>
          <a:xfrm>
            <a:off x="646386" y="159760"/>
            <a:ext cx="7851228" cy="434897"/>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lgn="ctr">
              <a:spcBef>
                <a:spcPts val="0"/>
              </a:spcBef>
              <a:defRPr/>
            </a:pPr>
            <a:r>
              <a:rPr lang="en-US" altLang="en-US" sz="2000" b="1" kern="0" dirty="0">
                <a:latin typeface="Helvetica" pitchFamily="2" charset="0"/>
                <a:ea typeface="ＭＳ Ｐゴシック" panose="020B0600070205080204" pitchFamily="34" charset="-128"/>
              </a:rPr>
              <a:t>CONTROVERSIES ABOUT </a:t>
            </a:r>
            <a:r>
              <a:rPr lang="en-GB" sz="2000" b="1" dirty="0">
                <a:latin typeface="Helvetica" pitchFamily="2" charset="0"/>
              </a:rPr>
              <a:t>EMOTIONAL INTELLIGENCE</a:t>
            </a:r>
            <a:endParaRPr lang="en-US" altLang="en-US" sz="2000" b="1" kern="0" dirty="0">
              <a:latin typeface="Helvetica" pitchFamily="2" charset="0"/>
              <a:ea typeface="ＭＳ Ｐゴシック" panose="020B0600070205080204" pitchFamily="34" charset="-128"/>
            </a:endParaRPr>
          </a:p>
          <a:p>
            <a:pPr algn="ctr">
              <a:spcBef>
                <a:spcPts val="0"/>
              </a:spcBef>
              <a:defRPr/>
            </a:pPr>
            <a:endParaRPr lang="en-US" altLang="en-US" b="1" kern="0" dirty="0">
              <a:latin typeface="Helvetica" pitchFamily="2" charset="0"/>
              <a:ea typeface="ＭＳ Ｐゴシック" panose="020B0600070205080204" pitchFamily="34" charset="-128"/>
            </a:endParaRPr>
          </a:p>
        </p:txBody>
      </p:sp>
    </p:spTree>
    <p:extLst>
      <p:ext uri="{BB962C8B-B14F-4D97-AF65-F5344CB8AC3E}">
        <p14:creationId xmlns:p14="http://schemas.microsoft.com/office/powerpoint/2010/main" val="9520546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EBA09B4-223C-6C47-87B2-F286663CA207}"/>
              </a:ext>
            </a:extLst>
          </p:cNvPr>
          <p:cNvPicPr>
            <a:picLocks noChangeAspect="1"/>
          </p:cNvPicPr>
          <p:nvPr/>
        </p:nvPicPr>
        <p:blipFill>
          <a:blip r:embed="rId2"/>
          <a:stretch>
            <a:fillRect/>
          </a:stretch>
        </p:blipFill>
        <p:spPr>
          <a:xfrm>
            <a:off x="586938" y="524577"/>
            <a:ext cx="8230006" cy="5815347"/>
          </a:xfrm>
          <a:prstGeom prst="rect">
            <a:avLst/>
          </a:prstGeom>
        </p:spPr>
      </p:pic>
      <p:sp>
        <p:nvSpPr>
          <p:cNvPr id="3" name="Rectangle 2">
            <a:extLst>
              <a:ext uri="{FF2B5EF4-FFF2-40B4-BE49-F238E27FC236}">
                <a16:creationId xmlns:a16="http://schemas.microsoft.com/office/drawing/2014/main" id="{86C287AC-C50A-3D41-927B-F1F2439F01F4}"/>
              </a:ext>
            </a:extLst>
          </p:cNvPr>
          <p:cNvSpPr/>
          <p:nvPr/>
        </p:nvSpPr>
        <p:spPr>
          <a:xfrm>
            <a:off x="1684421" y="56411"/>
            <a:ext cx="6035040" cy="646331"/>
          </a:xfrm>
          <a:prstGeom prst="rect">
            <a:avLst/>
          </a:prstGeom>
        </p:spPr>
        <p:txBody>
          <a:bodyPr wrap="square">
            <a:spAutoFit/>
          </a:bodyPr>
          <a:lstStyle/>
          <a:p>
            <a:pPr algn="ctr"/>
            <a:r>
              <a:rPr lang="en-GB" b="1" dirty="0">
                <a:solidFill>
                  <a:srgbClr val="0070C0"/>
                </a:solidFill>
                <a:latin typeface="Helvetica" pitchFamily="2" charset="0"/>
              </a:rPr>
              <a:t>MAYER SALOVEY AND CARUSO </a:t>
            </a:r>
          </a:p>
          <a:p>
            <a:pPr algn="ctr"/>
            <a:r>
              <a:rPr lang="en-GB" b="1" dirty="0">
                <a:solidFill>
                  <a:srgbClr val="0070C0"/>
                </a:solidFill>
                <a:latin typeface="Helvetica" pitchFamily="2" charset="0"/>
              </a:rPr>
              <a:t>EMOTIONAL INTELLIGENCE TEST (MSCEIT) MODEL </a:t>
            </a:r>
            <a:endParaRPr lang="en-US" dirty="0">
              <a:latin typeface="Helvetica" pitchFamily="2" charset="0"/>
            </a:endParaRPr>
          </a:p>
        </p:txBody>
      </p:sp>
      <p:sp>
        <p:nvSpPr>
          <p:cNvPr id="4" name="TextBox 3">
            <a:extLst>
              <a:ext uri="{FF2B5EF4-FFF2-40B4-BE49-F238E27FC236}">
                <a16:creationId xmlns:a16="http://schemas.microsoft.com/office/drawing/2014/main" id="{CC1679B6-B2C6-5941-BD22-CF33EE7A5589}"/>
              </a:ext>
            </a:extLst>
          </p:cNvPr>
          <p:cNvSpPr txBox="1"/>
          <p:nvPr/>
        </p:nvSpPr>
        <p:spPr>
          <a:xfrm>
            <a:off x="68296" y="6222289"/>
            <a:ext cx="9007408" cy="646331"/>
          </a:xfrm>
          <a:prstGeom prst="rect">
            <a:avLst/>
          </a:prstGeom>
          <a:noFill/>
        </p:spPr>
        <p:txBody>
          <a:bodyPr wrap="square" rtlCol="0">
            <a:spAutoFit/>
          </a:bodyPr>
          <a:lstStyle/>
          <a:p>
            <a:r>
              <a:rPr lang="en-GB" sz="1200" b="1" dirty="0">
                <a:solidFill>
                  <a:srgbClr val="002060"/>
                </a:solidFill>
                <a:latin typeface="Helvetica" pitchFamily="2" charset="0"/>
              </a:rPr>
              <a:t>Note: </a:t>
            </a:r>
            <a:r>
              <a:rPr lang="en-GB" sz="1200" dirty="0">
                <a:solidFill>
                  <a:srgbClr val="002060"/>
                </a:solidFill>
                <a:latin typeface="Helvetica" pitchFamily="2" charset="0"/>
              </a:rPr>
              <a:t>Based on Figure 5.2, p. 108 in Mayer, J., Salovey, P. &amp; Caruso, D. (2000).  Emotional intelligence as zeitgeist, as personality, and as a mental ability. In R. Bar-On &amp; J. Parker (Eds), </a:t>
            </a:r>
            <a:r>
              <a:rPr lang="en-GB" sz="1200" i="1" dirty="0">
                <a:solidFill>
                  <a:srgbClr val="002060"/>
                </a:solidFill>
                <a:latin typeface="Helvetica" pitchFamily="2" charset="0"/>
              </a:rPr>
              <a:t>Handbook of emotional intelligence</a:t>
            </a:r>
            <a:r>
              <a:rPr lang="en-GB" sz="1200" dirty="0">
                <a:solidFill>
                  <a:srgbClr val="002060"/>
                </a:solidFill>
                <a:latin typeface="Helvetica" pitchFamily="2" charset="0"/>
              </a:rPr>
              <a:t> (pp. 92-117). San Francisco, CA: Jossey-Bass.</a:t>
            </a:r>
            <a:endParaRPr lang="en-US" sz="1200" dirty="0">
              <a:solidFill>
                <a:srgbClr val="002060"/>
              </a:solidFill>
              <a:latin typeface="Helvetica" pitchFamily="2" charset="0"/>
            </a:endParaRPr>
          </a:p>
        </p:txBody>
      </p:sp>
    </p:spTree>
    <p:extLst>
      <p:ext uri="{BB962C8B-B14F-4D97-AF65-F5344CB8AC3E}">
        <p14:creationId xmlns:p14="http://schemas.microsoft.com/office/powerpoint/2010/main" val="27707352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 application, email&#10;&#10;Description automatically generated">
            <a:extLst>
              <a:ext uri="{FF2B5EF4-FFF2-40B4-BE49-F238E27FC236}">
                <a16:creationId xmlns:a16="http://schemas.microsoft.com/office/drawing/2014/main" id="{65587045-67B6-AA4C-907F-7871D3607D9A}"/>
              </a:ext>
            </a:extLst>
          </p:cNvPr>
          <p:cNvPicPr>
            <a:picLocks noChangeAspect="1"/>
          </p:cNvPicPr>
          <p:nvPr/>
        </p:nvPicPr>
        <p:blipFill>
          <a:blip r:embed="rId2"/>
          <a:stretch>
            <a:fillRect/>
          </a:stretch>
        </p:blipFill>
        <p:spPr>
          <a:xfrm>
            <a:off x="0" y="956288"/>
            <a:ext cx="9144000" cy="5761089"/>
          </a:xfrm>
          <a:prstGeom prst="rect">
            <a:avLst/>
          </a:prstGeom>
        </p:spPr>
      </p:pic>
      <p:sp>
        <p:nvSpPr>
          <p:cNvPr id="6" name="TextBox 5">
            <a:extLst>
              <a:ext uri="{FF2B5EF4-FFF2-40B4-BE49-F238E27FC236}">
                <a16:creationId xmlns:a16="http://schemas.microsoft.com/office/drawing/2014/main" id="{2CC1B24D-7A04-604E-BEC0-8517CD3FE752}"/>
              </a:ext>
            </a:extLst>
          </p:cNvPr>
          <p:cNvSpPr txBox="1"/>
          <p:nvPr/>
        </p:nvSpPr>
        <p:spPr>
          <a:xfrm>
            <a:off x="134754" y="140623"/>
            <a:ext cx="8864867" cy="646331"/>
          </a:xfrm>
          <a:prstGeom prst="rect">
            <a:avLst/>
          </a:prstGeom>
          <a:noFill/>
        </p:spPr>
        <p:txBody>
          <a:bodyPr wrap="square" rtlCol="0">
            <a:spAutoFit/>
          </a:bodyPr>
          <a:lstStyle/>
          <a:p>
            <a:pPr algn="ctr"/>
            <a:r>
              <a:rPr lang="en-GB" b="1" dirty="0">
                <a:solidFill>
                  <a:srgbClr val="0070C0"/>
                </a:solidFill>
                <a:latin typeface="Helvetica" pitchFamily="2" charset="0"/>
              </a:rPr>
              <a:t>EXAMPLES OF MAYER SALOVEY AND CARUSO EMOTIONAL INTELLIGENCE TEST (MSCEIT) STYLE ITEMS</a:t>
            </a:r>
            <a:r>
              <a:rPr lang="en-IE" dirty="0">
                <a:solidFill>
                  <a:srgbClr val="0070C0"/>
                </a:solidFill>
                <a:latin typeface="Helvetica" pitchFamily="2" charset="0"/>
              </a:rPr>
              <a:t> </a:t>
            </a:r>
            <a:endParaRPr lang="en-US" dirty="0">
              <a:solidFill>
                <a:srgbClr val="0070C0"/>
              </a:solidFill>
              <a:latin typeface="Helvetica" pitchFamily="2" charset="0"/>
            </a:endParaRPr>
          </a:p>
        </p:txBody>
      </p:sp>
    </p:spTree>
    <p:extLst>
      <p:ext uri="{BB962C8B-B14F-4D97-AF65-F5344CB8AC3E}">
        <p14:creationId xmlns:p14="http://schemas.microsoft.com/office/powerpoint/2010/main" val="33447001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D2B7BF1-407F-C74E-8897-0BE6B707A42B}"/>
              </a:ext>
            </a:extLst>
          </p:cNvPr>
          <p:cNvPicPr>
            <a:picLocks noChangeAspect="1"/>
          </p:cNvPicPr>
          <p:nvPr/>
        </p:nvPicPr>
        <p:blipFill>
          <a:blip r:embed="rId2"/>
          <a:stretch>
            <a:fillRect/>
          </a:stretch>
        </p:blipFill>
        <p:spPr>
          <a:xfrm>
            <a:off x="599113" y="797810"/>
            <a:ext cx="7447057" cy="5262379"/>
          </a:xfrm>
          <a:prstGeom prst="rect">
            <a:avLst/>
          </a:prstGeom>
        </p:spPr>
      </p:pic>
      <p:sp>
        <p:nvSpPr>
          <p:cNvPr id="3" name="TextBox 2">
            <a:extLst>
              <a:ext uri="{FF2B5EF4-FFF2-40B4-BE49-F238E27FC236}">
                <a16:creationId xmlns:a16="http://schemas.microsoft.com/office/drawing/2014/main" id="{6DCD7FB7-43B4-3043-8BAD-27C8ECFECA0B}"/>
              </a:ext>
            </a:extLst>
          </p:cNvPr>
          <p:cNvSpPr txBox="1"/>
          <p:nvPr/>
        </p:nvSpPr>
        <p:spPr>
          <a:xfrm>
            <a:off x="72189" y="6211669"/>
            <a:ext cx="8864867" cy="646331"/>
          </a:xfrm>
          <a:prstGeom prst="rect">
            <a:avLst/>
          </a:prstGeom>
          <a:noFill/>
        </p:spPr>
        <p:txBody>
          <a:bodyPr wrap="square" rtlCol="0">
            <a:spAutoFit/>
          </a:bodyPr>
          <a:lstStyle/>
          <a:p>
            <a:r>
              <a:rPr lang="en-GB" sz="1200" b="1" dirty="0">
                <a:solidFill>
                  <a:srgbClr val="002060"/>
                </a:solidFill>
                <a:latin typeface="Helvetica" pitchFamily="2" charset="0"/>
              </a:rPr>
              <a:t>Note: </a:t>
            </a:r>
            <a:r>
              <a:rPr lang="en-GB" sz="1200" dirty="0">
                <a:solidFill>
                  <a:srgbClr val="002060"/>
                </a:solidFill>
                <a:latin typeface="Helvetica" pitchFamily="2" charset="0"/>
              </a:rPr>
              <a:t>Based on the Bar-On model of emotional intelligence in Bar-On, R. (1997). Bar-ON Emotional Quotient Inventory: Technical Manual. Toronto, Canada: Multi-Health Systems; and Multi-Health Systems  (2011). </a:t>
            </a:r>
            <a:r>
              <a:rPr lang="en-GB" sz="1200" i="1" dirty="0">
                <a:solidFill>
                  <a:srgbClr val="002060"/>
                </a:solidFill>
                <a:latin typeface="Helvetica" pitchFamily="2" charset="0"/>
              </a:rPr>
              <a:t>EQ-i 2.0 Emotional quotient inventory 2.0 user’s handbook.</a:t>
            </a:r>
            <a:r>
              <a:rPr lang="en-GB" sz="1200" dirty="0">
                <a:solidFill>
                  <a:srgbClr val="002060"/>
                </a:solidFill>
                <a:latin typeface="Helvetica" pitchFamily="2" charset="0"/>
              </a:rPr>
              <a:t> Toronto, Canada: Multi-Health Systems. </a:t>
            </a:r>
            <a:endParaRPr lang="en-IE" sz="1200" dirty="0">
              <a:solidFill>
                <a:srgbClr val="002060"/>
              </a:solidFill>
              <a:latin typeface="Helvetica" pitchFamily="2" charset="0"/>
            </a:endParaRPr>
          </a:p>
        </p:txBody>
      </p:sp>
      <p:sp>
        <p:nvSpPr>
          <p:cNvPr id="4" name="TextBox 3">
            <a:extLst>
              <a:ext uri="{FF2B5EF4-FFF2-40B4-BE49-F238E27FC236}">
                <a16:creationId xmlns:a16="http://schemas.microsoft.com/office/drawing/2014/main" id="{10F02410-6924-074C-85DC-F8BC178198C0}"/>
              </a:ext>
            </a:extLst>
          </p:cNvPr>
          <p:cNvSpPr txBox="1"/>
          <p:nvPr/>
        </p:nvSpPr>
        <p:spPr>
          <a:xfrm>
            <a:off x="72189" y="89924"/>
            <a:ext cx="9071811" cy="707886"/>
          </a:xfrm>
          <a:prstGeom prst="rect">
            <a:avLst/>
          </a:prstGeom>
          <a:noFill/>
        </p:spPr>
        <p:txBody>
          <a:bodyPr wrap="square" rtlCol="0">
            <a:spAutoFit/>
          </a:bodyPr>
          <a:lstStyle/>
          <a:p>
            <a:pPr algn="ctr"/>
            <a:r>
              <a:rPr lang="en-GB" sz="2000" b="1" dirty="0">
                <a:solidFill>
                  <a:srgbClr val="0070C0"/>
                </a:solidFill>
                <a:latin typeface="Helvetica" pitchFamily="2" charset="0"/>
              </a:rPr>
              <a:t>BAR-ON EQ-i 2.0 TRAIT EMOTIONAL INTELLIGENCE TEST</a:t>
            </a:r>
          </a:p>
          <a:p>
            <a:pPr algn="ctr"/>
            <a:r>
              <a:rPr lang="en-GB" sz="2000" b="1" dirty="0">
                <a:solidFill>
                  <a:srgbClr val="0070C0"/>
                </a:solidFill>
                <a:latin typeface="Helvetica" pitchFamily="2" charset="0"/>
              </a:rPr>
              <a:t>MODEL</a:t>
            </a:r>
            <a:endParaRPr lang="en-IE" sz="2000" dirty="0">
              <a:solidFill>
                <a:srgbClr val="0070C0"/>
              </a:solidFill>
              <a:latin typeface="Helvetica" pitchFamily="2" charset="0"/>
            </a:endParaRPr>
          </a:p>
        </p:txBody>
      </p:sp>
    </p:spTree>
    <p:extLst>
      <p:ext uri="{BB962C8B-B14F-4D97-AF65-F5344CB8AC3E}">
        <p14:creationId xmlns:p14="http://schemas.microsoft.com/office/powerpoint/2010/main" val="8174233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6C22C7A-458F-D148-9D7C-0DA09C322CCF}"/>
              </a:ext>
            </a:extLst>
          </p:cNvPr>
          <p:cNvSpPr txBox="1"/>
          <p:nvPr/>
        </p:nvSpPr>
        <p:spPr>
          <a:xfrm>
            <a:off x="1811920" y="2354073"/>
            <a:ext cx="6151043" cy="1908215"/>
          </a:xfrm>
          <a:prstGeom prst="rect">
            <a:avLst/>
          </a:prstGeom>
          <a:noFill/>
        </p:spPr>
        <p:txBody>
          <a:bodyPr wrap="none" rtlCol="0">
            <a:spAutoFit/>
          </a:bodyPr>
          <a:lstStyle/>
          <a:p>
            <a:pPr marL="285750" lvl="0" indent="-285750">
              <a:buFont typeface="Arial" panose="020B0604020202020204" pitchFamily="34" charset="0"/>
              <a:buChar char="•"/>
            </a:pPr>
            <a:r>
              <a:rPr lang="en-GB" sz="2000" dirty="0">
                <a:solidFill>
                  <a:srgbClr val="002060"/>
                </a:solidFill>
                <a:latin typeface="Helvetica" pitchFamily="2" charset="0"/>
              </a:rPr>
              <a:t>When I’m angry with others I can tell them about it</a:t>
            </a:r>
          </a:p>
          <a:p>
            <a:pPr marL="285750" lvl="0" indent="-285750">
              <a:buFont typeface="Arial" panose="020B0604020202020204" pitchFamily="34" charset="0"/>
              <a:buChar char="•"/>
            </a:pPr>
            <a:endParaRPr lang="en-IE" sz="2000" dirty="0">
              <a:solidFill>
                <a:srgbClr val="002060"/>
              </a:solidFill>
              <a:latin typeface="Helvetica" pitchFamily="2" charset="0"/>
            </a:endParaRPr>
          </a:p>
          <a:p>
            <a:pPr marL="285750" lvl="0" indent="-285750">
              <a:buFont typeface="Arial" panose="020B0604020202020204" pitchFamily="34" charset="0"/>
              <a:buChar char="•"/>
            </a:pPr>
            <a:r>
              <a:rPr lang="en-GB" sz="2000" dirty="0">
                <a:solidFill>
                  <a:srgbClr val="002060"/>
                </a:solidFill>
                <a:latin typeface="Helvetica" pitchFamily="2" charset="0"/>
              </a:rPr>
              <a:t>I know how to deal with upsetting problems</a:t>
            </a:r>
          </a:p>
          <a:p>
            <a:pPr marL="285750" lvl="0" indent="-285750">
              <a:buFont typeface="Arial" panose="020B0604020202020204" pitchFamily="34" charset="0"/>
              <a:buChar char="•"/>
            </a:pPr>
            <a:endParaRPr lang="en-IE" sz="2000" dirty="0">
              <a:solidFill>
                <a:srgbClr val="002060"/>
              </a:solidFill>
              <a:latin typeface="Helvetica" pitchFamily="2" charset="0"/>
            </a:endParaRPr>
          </a:p>
          <a:p>
            <a:pPr marL="285750" indent="-285750">
              <a:buFont typeface="Arial" panose="020B0604020202020204" pitchFamily="34" charset="0"/>
              <a:buChar char="•"/>
            </a:pPr>
            <a:r>
              <a:rPr lang="en-GB" sz="2000" dirty="0">
                <a:solidFill>
                  <a:srgbClr val="002060"/>
                </a:solidFill>
                <a:latin typeface="Helvetica" pitchFamily="2" charset="0"/>
              </a:rPr>
              <a:t>I like helping people</a:t>
            </a:r>
          </a:p>
          <a:p>
            <a:pPr marL="285750" indent="-285750">
              <a:buFont typeface="Arial" panose="020B0604020202020204" pitchFamily="34" charset="0"/>
              <a:buChar char="•"/>
            </a:pPr>
            <a:endParaRPr lang="en-US" dirty="0"/>
          </a:p>
        </p:txBody>
      </p:sp>
      <p:sp>
        <p:nvSpPr>
          <p:cNvPr id="5" name="TextBox 4">
            <a:extLst>
              <a:ext uri="{FF2B5EF4-FFF2-40B4-BE49-F238E27FC236}">
                <a16:creationId xmlns:a16="http://schemas.microsoft.com/office/drawing/2014/main" id="{EB2B3DFA-BD28-0F4E-A277-8A014C42123F}"/>
              </a:ext>
            </a:extLst>
          </p:cNvPr>
          <p:cNvSpPr txBox="1"/>
          <p:nvPr/>
        </p:nvSpPr>
        <p:spPr>
          <a:xfrm>
            <a:off x="596767" y="1187169"/>
            <a:ext cx="7911966" cy="707886"/>
          </a:xfrm>
          <a:prstGeom prst="rect">
            <a:avLst/>
          </a:prstGeom>
          <a:noFill/>
        </p:spPr>
        <p:txBody>
          <a:bodyPr wrap="square" rtlCol="0">
            <a:spAutoFit/>
          </a:bodyPr>
          <a:lstStyle/>
          <a:p>
            <a:pPr algn="ctr"/>
            <a:r>
              <a:rPr lang="en-GB" sz="2000" b="1" dirty="0">
                <a:solidFill>
                  <a:srgbClr val="0070C0"/>
                </a:solidFill>
                <a:latin typeface="Helvetica" pitchFamily="2" charset="0"/>
              </a:rPr>
              <a:t>BAR-ON EQ-i 2.0 TRAIT EMOTIONAL INTELLIGENCE TEST </a:t>
            </a:r>
          </a:p>
          <a:p>
            <a:pPr algn="ctr"/>
            <a:r>
              <a:rPr lang="en-GB" sz="2000" b="1" dirty="0">
                <a:solidFill>
                  <a:srgbClr val="0070C0"/>
                </a:solidFill>
                <a:latin typeface="Helvetica" pitchFamily="2" charset="0"/>
              </a:rPr>
              <a:t>SAMPLE ITEMS</a:t>
            </a:r>
            <a:endParaRPr lang="en-IE" sz="2000" dirty="0">
              <a:solidFill>
                <a:srgbClr val="0070C0"/>
              </a:solidFill>
              <a:latin typeface="Helvetica" pitchFamily="2" charset="0"/>
            </a:endParaRPr>
          </a:p>
        </p:txBody>
      </p:sp>
    </p:spTree>
    <p:extLst>
      <p:ext uri="{BB962C8B-B14F-4D97-AF65-F5344CB8AC3E}">
        <p14:creationId xmlns:p14="http://schemas.microsoft.com/office/powerpoint/2010/main" val="32854758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76D585E7-6D5F-194E-9274-285B6CCA58DA}"/>
              </a:ext>
            </a:extLst>
          </p:cNvPr>
          <p:cNvGraphicFramePr>
            <a:graphicFrameLocks noGrp="1"/>
          </p:cNvGraphicFramePr>
          <p:nvPr>
            <p:extLst>
              <p:ext uri="{D42A27DB-BD31-4B8C-83A1-F6EECF244321}">
                <p14:modId xmlns:p14="http://schemas.microsoft.com/office/powerpoint/2010/main" val="736656976"/>
              </p:ext>
            </p:extLst>
          </p:nvPr>
        </p:nvGraphicFramePr>
        <p:xfrm>
          <a:off x="100416" y="369332"/>
          <a:ext cx="8922618" cy="6565099"/>
        </p:xfrm>
        <a:graphic>
          <a:graphicData uri="http://schemas.openxmlformats.org/drawingml/2006/table">
            <a:tbl>
              <a:tblPr firstRow="1" firstCol="1" bandRow="1">
                <a:tableStyleId>{2D5ABB26-0587-4C30-8999-92F81FD0307C}</a:tableStyleId>
              </a:tblPr>
              <a:tblGrid>
                <a:gridCol w="223795">
                  <a:extLst>
                    <a:ext uri="{9D8B030D-6E8A-4147-A177-3AD203B41FA5}">
                      <a16:colId xmlns:a16="http://schemas.microsoft.com/office/drawing/2014/main" val="679903902"/>
                    </a:ext>
                  </a:extLst>
                </a:gridCol>
                <a:gridCol w="5647616">
                  <a:extLst>
                    <a:ext uri="{9D8B030D-6E8A-4147-A177-3AD203B41FA5}">
                      <a16:colId xmlns:a16="http://schemas.microsoft.com/office/drawing/2014/main" val="515927636"/>
                    </a:ext>
                  </a:extLst>
                </a:gridCol>
                <a:gridCol w="625642">
                  <a:extLst>
                    <a:ext uri="{9D8B030D-6E8A-4147-A177-3AD203B41FA5}">
                      <a16:colId xmlns:a16="http://schemas.microsoft.com/office/drawing/2014/main" val="419525887"/>
                    </a:ext>
                  </a:extLst>
                </a:gridCol>
                <a:gridCol w="558265">
                  <a:extLst>
                    <a:ext uri="{9D8B030D-6E8A-4147-A177-3AD203B41FA5}">
                      <a16:colId xmlns:a16="http://schemas.microsoft.com/office/drawing/2014/main" val="2476939014"/>
                    </a:ext>
                  </a:extLst>
                </a:gridCol>
                <a:gridCol w="808522">
                  <a:extLst>
                    <a:ext uri="{9D8B030D-6E8A-4147-A177-3AD203B41FA5}">
                      <a16:colId xmlns:a16="http://schemas.microsoft.com/office/drawing/2014/main" val="4139476250"/>
                    </a:ext>
                  </a:extLst>
                </a:gridCol>
                <a:gridCol w="500514">
                  <a:extLst>
                    <a:ext uri="{9D8B030D-6E8A-4147-A177-3AD203B41FA5}">
                      <a16:colId xmlns:a16="http://schemas.microsoft.com/office/drawing/2014/main" val="3002851142"/>
                    </a:ext>
                  </a:extLst>
                </a:gridCol>
                <a:gridCol w="558264">
                  <a:extLst>
                    <a:ext uri="{9D8B030D-6E8A-4147-A177-3AD203B41FA5}">
                      <a16:colId xmlns:a16="http://schemas.microsoft.com/office/drawing/2014/main" val="2558391095"/>
                    </a:ext>
                  </a:extLst>
                </a:gridCol>
              </a:tblGrid>
              <a:tr h="750036">
                <a:tc gridSpan="7">
                  <a:txBody>
                    <a:bodyPr/>
                    <a:lstStyle/>
                    <a:p>
                      <a:pPr algn="ctr"/>
                      <a:r>
                        <a:rPr lang="en-GB" sz="1400" dirty="0">
                          <a:solidFill>
                            <a:srgbClr val="002060"/>
                          </a:solidFill>
                          <a:effectLst/>
                          <a:latin typeface="Helvetica" pitchFamily="2" charset="0"/>
                        </a:rPr>
                        <a:t> </a:t>
                      </a:r>
                      <a:r>
                        <a:rPr lang="en-GB" sz="1400" b="1" dirty="0">
                          <a:solidFill>
                            <a:srgbClr val="0070C0"/>
                          </a:solidFill>
                          <a:effectLst/>
                          <a:latin typeface="Helvetica" pitchFamily="2" charset="0"/>
                        </a:rPr>
                        <a:t>Measurement of Emotional intelligence – </a:t>
                      </a:r>
                      <a:r>
                        <a:rPr lang="en-GB" sz="1400" b="1" kern="1200" dirty="0">
                          <a:solidFill>
                            <a:srgbClr val="0070C0"/>
                          </a:solidFill>
                          <a:effectLst/>
                          <a:latin typeface="Helvetica" pitchFamily="2" charset="0"/>
                          <a:ea typeface="+mn-ea"/>
                          <a:cs typeface="+mn-cs"/>
                        </a:rPr>
                        <a:t>Brief Emotional Intelligence Scale (BEIS-10)</a:t>
                      </a:r>
                      <a:r>
                        <a:rPr lang="en-IE" sz="1400" dirty="0">
                          <a:solidFill>
                            <a:srgbClr val="0070C0"/>
                          </a:solidFill>
                          <a:effectLst/>
                          <a:latin typeface="Helvetica" pitchFamily="2" charset="0"/>
                        </a:rPr>
                        <a:t> </a:t>
                      </a:r>
                      <a:endParaRPr lang="en-IE" sz="900" dirty="0">
                        <a:solidFill>
                          <a:srgbClr val="0070C0"/>
                        </a:solidFill>
                        <a:effectLst/>
                        <a:latin typeface="Helvetica" pitchFamily="2" charset="0"/>
                      </a:endParaRPr>
                    </a:p>
                    <a:p>
                      <a:pPr algn="ctr"/>
                      <a:endParaRPr lang="en-GB" sz="900" b="1" dirty="0">
                        <a:solidFill>
                          <a:srgbClr val="0070C0"/>
                        </a:solidFill>
                        <a:effectLst/>
                        <a:latin typeface="Helvetica" pitchFamily="2" charset="0"/>
                      </a:endParaRPr>
                    </a:p>
                    <a:p>
                      <a:pPr algn="ctr"/>
                      <a:r>
                        <a:rPr lang="en-GB" sz="1400" dirty="0">
                          <a:solidFill>
                            <a:srgbClr val="002060"/>
                          </a:solidFill>
                          <a:effectLst/>
                          <a:latin typeface="Helvetica" pitchFamily="2" charset="0"/>
                        </a:rPr>
                        <a:t>You may complete this questionnaire to assess your trait emotional intelligence.</a:t>
                      </a:r>
                      <a:endParaRPr lang="en-IE" sz="1400" dirty="0">
                        <a:solidFill>
                          <a:srgbClr val="002060"/>
                        </a:solidFill>
                        <a:effectLst/>
                        <a:latin typeface="Helvetica" pitchFamily="2" charset="0"/>
                      </a:endParaRPr>
                    </a:p>
                    <a:p>
                      <a:pPr algn="ctr"/>
                      <a:r>
                        <a:rPr lang="en-GB" sz="1400" dirty="0">
                          <a:solidFill>
                            <a:srgbClr val="002060"/>
                          </a:solidFill>
                          <a:effectLst/>
                          <a:latin typeface="Helvetica" pitchFamily="2" charset="0"/>
                        </a:rPr>
                        <a:t>For each item circle the response that usually applies to you.</a:t>
                      </a:r>
                      <a:endParaRPr lang="en-IE" sz="1400" dirty="0">
                        <a:solidFill>
                          <a:srgbClr val="002060"/>
                        </a:solidFill>
                        <a:effectLst/>
                        <a:latin typeface="Helvetica" pitchFamily="2" charset="0"/>
                      </a:endParaRPr>
                    </a:p>
                    <a:p>
                      <a:pPr algn="ctr"/>
                      <a:r>
                        <a:rPr lang="en-GB" sz="1400" dirty="0">
                          <a:solidFill>
                            <a:srgbClr val="002060"/>
                          </a:solidFill>
                          <a:effectLst/>
                          <a:latin typeface="Helvetica" pitchFamily="2" charset="0"/>
                        </a:rPr>
                        <a:t> Sum the scores for all 10 items.</a:t>
                      </a:r>
                      <a:endParaRPr lang="en-IE" sz="1400" dirty="0">
                        <a:solidFill>
                          <a:srgbClr val="002060"/>
                        </a:solidFill>
                        <a:effectLst/>
                        <a:latin typeface="Helvetica" pitchFamily="2" charset="0"/>
                      </a:endParaRPr>
                    </a:p>
                    <a:p>
                      <a:pPr algn="ctr"/>
                      <a:r>
                        <a:rPr lang="en-GB" sz="1400" dirty="0">
                          <a:solidFill>
                            <a:srgbClr val="002060"/>
                          </a:solidFill>
                          <a:effectLst/>
                          <a:latin typeface="Helvetica" pitchFamily="2" charset="0"/>
                        </a:rPr>
                        <a:t>Scores range from 10 to 50. Higher scores indicate greater trait emotional intelligence</a:t>
                      </a:r>
                      <a:endParaRPr lang="en-IE" sz="1400" dirty="0">
                        <a:solidFill>
                          <a:srgbClr val="002060"/>
                        </a:solidFill>
                        <a:effectLst/>
                        <a:latin typeface="Helvetica" pitchFamily="2" charset="0"/>
                      </a:endParaRPr>
                    </a:p>
                    <a:p>
                      <a:pPr algn="ctr"/>
                      <a:r>
                        <a:rPr lang="en-GB" sz="1400" dirty="0">
                          <a:solidFill>
                            <a:srgbClr val="002060"/>
                          </a:solidFill>
                          <a:effectLst/>
                          <a:latin typeface="Helvetica" pitchFamily="2" charset="0"/>
                        </a:rPr>
                        <a:t> </a:t>
                      </a:r>
                      <a:endParaRPr lang="en-IE" sz="1400" dirty="0">
                        <a:solidFill>
                          <a:srgbClr val="002060"/>
                        </a:solidFill>
                        <a:effectLst/>
                        <a:latin typeface="Helvetica" pitchFamily="2" charset="0"/>
                        <a:ea typeface="Times New Roman" panose="02020603050405020304" pitchFamily="18" charset="0"/>
                      </a:endParaRPr>
                    </a:p>
                  </a:txBody>
                  <a:tcPr marL="60616" marR="60616"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83488970"/>
                  </a:ext>
                </a:extLst>
              </a:tr>
              <a:tr h="328140">
                <a:tc>
                  <a:txBody>
                    <a:bodyPr/>
                    <a:lstStyle/>
                    <a:p>
                      <a:r>
                        <a:rPr lang="en-GB" sz="800" dirty="0">
                          <a:effectLst/>
                        </a:rPr>
                        <a:t>1</a:t>
                      </a:r>
                      <a:endParaRPr lang="en-IE" sz="1100" dirty="0">
                        <a:effectLst/>
                        <a:latin typeface="Times New Roman" panose="02020603050405020304" pitchFamily="18" charset="0"/>
                        <a:ea typeface="Times New Roman" panose="02020603050405020304" pitchFamily="18" charset="0"/>
                      </a:endParaRPr>
                    </a:p>
                  </a:txBody>
                  <a:tcPr marL="60616" marR="60616" marT="0" marB="0"/>
                </a:tc>
                <a:tc>
                  <a:txBody>
                    <a:bodyPr/>
                    <a:lstStyle/>
                    <a:p>
                      <a:r>
                        <a:rPr lang="en-GB" sz="1400" dirty="0">
                          <a:solidFill>
                            <a:srgbClr val="002060"/>
                          </a:solidFill>
                          <a:effectLst/>
                          <a:latin typeface="Helvetica" pitchFamily="2" charset="0"/>
                        </a:rPr>
                        <a:t>I know why my emotions change</a:t>
                      </a:r>
                      <a:endParaRPr lang="en-IE" sz="1400" dirty="0">
                        <a:solidFill>
                          <a:srgbClr val="002060"/>
                        </a:solidFill>
                        <a:effectLst/>
                        <a:latin typeface="Helvetica" pitchFamily="2" charset="0"/>
                        <a:ea typeface="Times New Roman" panose="02020603050405020304" pitchFamily="18" charset="0"/>
                      </a:endParaRPr>
                    </a:p>
                  </a:txBody>
                  <a:tcPr marL="60616" marR="60616" marT="0" marB="0"/>
                </a:tc>
                <a:tc>
                  <a:txBody>
                    <a:bodyPr/>
                    <a:lstStyle/>
                    <a:p>
                      <a:pPr algn="ctr"/>
                      <a:r>
                        <a:rPr lang="en-GB" sz="900" dirty="0">
                          <a:solidFill>
                            <a:srgbClr val="002060"/>
                          </a:solidFill>
                          <a:effectLst/>
                        </a:rPr>
                        <a:t>Strongly disagree</a:t>
                      </a:r>
                      <a:endParaRPr lang="en-IE" sz="900" dirty="0">
                        <a:solidFill>
                          <a:srgbClr val="002060"/>
                        </a:solidFill>
                        <a:effectLst/>
                      </a:endParaRPr>
                    </a:p>
                    <a:p>
                      <a:pPr algn="ctr"/>
                      <a:r>
                        <a:rPr lang="en-GB" sz="900" dirty="0">
                          <a:solidFill>
                            <a:srgbClr val="002060"/>
                          </a:solidFill>
                          <a:effectLst/>
                        </a:rPr>
                        <a:t>1</a:t>
                      </a:r>
                      <a:endParaRPr lang="en-IE" sz="900" dirty="0">
                        <a:solidFill>
                          <a:srgbClr val="002060"/>
                        </a:solidFill>
                        <a:effectLst/>
                        <a:latin typeface="Times New Roman" panose="02020603050405020304" pitchFamily="18" charset="0"/>
                        <a:ea typeface="Times New Roman" panose="02020603050405020304" pitchFamily="18" charset="0"/>
                      </a:endParaRPr>
                    </a:p>
                  </a:txBody>
                  <a:tcPr marL="60616" marR="60616" marT="0" marB="0"/>
                </a:tc>
                <a:tc>
                  <a:txBody>
                    <a:bodyPr/>
                    <a:lstStyle/>
                    <a:p>
                      <a:pPr algn="ctr"/>
                      <a:r>
                        <a:rPr lang="en-GB" sz="900" dirty="0">
                          <a:solidFill>
                            <a:srgbClr val="002060"/>
                          </a:solidFill>
                          <a:effectLst/>
                        </a:rPr>
                        <a:t>Disagree</a:t>
                      </a:r>
                      <a:endParaRPr lang="en-IE" sz="900" dirty="0">
                        <a:solidFill>
                          <a:srgbClr val="002060"/>
                        </a:solidFill>
                        <a:effectLst/>
                      </a:endParaRPr>
                    </a:p>
                    <a:p>
                      <a:pPr algn="ctr"/>
                      <a:r>
                        <a:rPr lang="en-GB" sz="900" dirty="0">
                          <a:solidFill>
                            <a:srgbClr val="002060"/>
                          </a:solidFill>
                          <a:effectLst/>
                        </a:rPr>
                        <a:t>2</a:t>
                      </a:r>
                      <a:endParaRPr lang="en-IE" sz="900" dirty="0">
                        <a:solidFill>
                          <a:srgbClr val="002060"/>
                        </a:solidFill>
                        <a:effectLst/>
                        <a:latin typeface="Times New Roman" panose="02020603050405020304" pitchFamily="18" charset="0"/>
                        <a:ea typeface="Times New Roman" panose="02020603050405020304" pitchFamily="18" charset="0"/>
                      </a:endParaRPr>
                    </a:p>
                  </a:txBody>
                  <a:tcPr marL="60616" marR="60616" marT="0" marB="0"/>
                </a:tc>
                <a:tc>
                  <a:txBody>
                    <a:bodyPr/>
                    <a:lstStyle/>
                    <a:p>
                      <a:pPr algn="ctr"/>
                      <a:r>
                        <a:rPr lang="en-GB" sz="900" dirty="0">
                          <a:solidFill>
                            <a:srgbClr val="002060"/>
                          </a:solidFill>
                          <a:effectLst/>
                        </a:rPr>
                        <a:t>Neither agree nor disagree</a:t>
                      </a:r>
                      <a:endParaRPr lang="en-IE" sz="900" dirty="0">
                        <a:solidFill>
                          <a:srgbClr val="002060"/>
                        </a:solidFill>
                        <a:effectLst/>
                      </a:endParaRPr>
                    </a:p>
                    <a:p>
                      <a:pPr algn="ctr"/>
                      <a:r>
                        <a:rPr lang="en-GB" sz="900" dirty="0">
                          <a:solidFill>
                            <a:srgbClr val="002060"/>
                          </a:solidFill>
                          <a:effectLst/>
                        </a:rPr>
                        <a:t>3</a:t>
                      </a:r>
                      <a:endParaRPr lang="en-IE" sz="900" dirty="0">
                        <a:solidFill>
                          <a:srgbClr val="002060"/>
                        </a:solidFill>
                        <a:effectLst/>
                        <a:latin typeface="Times New Roman" panose="02020603050405020304" pitchFamily="18" charset="0"/>
                        <a:ea typeface="Times New Roman" panose="02020603050405020304" pitchFamily="18" charset="0"/>
                      </a:endParaRPr>
                    </a:p>
                  </a:txBody>
                  <a:tcPr marL="60616" marR="60616" marT="0" marB="0"/>
                </a:tc>
                <a:tc>
                  <a:txBody>
                    <a:bodyPr/>
                    <a:lstStyle/>
                    <a:p>
                      <a:pPr algn="ctr"/>
                      <a:r>
                        <a:rPr lang="en-GB" sz="900" dirty="0">
                          <a:solidFill>
                            <a:srgbClr val="002060"/>
                          </a:solidFill>
                          <a:effectLst/>
                        </a:rPr>
                        <a:t>Agree</a:t>
                      </a:r>
                      <a:endParaRPr lang="en-IE" sz="900" dirty="0">
                        <a:solidFill>
                          <a:srgbClr val="002060"/>
                        </a:solidFill>
                        <a:effectLst/>
                      </a:endParaRPr>
                    </a:p>
                    <a:p>
                      <a:pPr algn="ctr"/>
                      <a:r>
                        <a:rPr lang="en-GB" sz="900" dirty="0">
                          <a:solidFill>
                            <a:srgbClr val="002060"/>
                          </a:solidFill>
                          <a:effectLst/>
                        </a:rPr>
                        <a:t>4</a:t>
                      </a:r>
                      <a:endParaRPr lang="en-IE" sz="900" dirty="0">
                        <a:solidFill>
                          <a:srgbClr val="002060"/>
                        </a:solidFill>
                        <a:effectLst/>
                        <a:latin typeface="Times New Roman" panose="02020603050405020304" pitchFamily="18" charset="0"/>
                        <a:ea typeface="Times New Roman" panose="02020603050405020304" pitchFamily="18" charset="0"/>
                      </a:endParaRPr>
                    </a:p>
                  </a:txBody>
                  <a:tcPr marL="60616" marR="60616" marT="0" marB="0"/>
                </a:tc>
                <a:tc>
                  <a:txBody>
                    <a:bodyPr/>
                    <a:lstStyle/>
                    <a:p>
                      <a:pPr algn="ctr"/>
                      <a:r>
                        <a:rPr lang="en-GB" sz="900" dirty="0">
                          <a:solidFill>
                            <a:srgbClr val="002060"/>
                          </a:solidFill>
                          <a:effectLst/>
                        </a:rPr>
                        <a:t>Strongly agree</a:t>
                      </a:r>
                      <a:endParaRPr lang="en-IE" sz="900" dirty="0">
                        <a:solidFill>
                          <a:srgbClr val="002060"/>
                        </a:solidFill>
                        <a:effectLst/>
                      </a:endParaRPr>
                    </a:p>
                    <a:p>
                      <a:pPr algn="ctr"/>
                      <a:r>
                        <a:rPr lang="en-GB" sz="900" dirty="0">
                          <a:solidFill>
                            <a:srgbClr val="002060"/>
                          </a:solidFill>
                          <a:effectLst/>
                        </a:rPr>
                        <a:t>5</a:t>
                      </a:r>
                      <a:endParaRPr lang="en-IE" sz="900" dirty="0">
                        <a:solidFill>
                          <a:srgbClr val="002060"/>
                        </a:solidFill>
                        <a:effectLst/>
                        <a:latin typeface="Times New Roman" panose="02020603050405020304" pitchFamily="18" charset="0"/>
                        <a:ea typeface="Times New Roman" panose="02020603050405020304" pitchFamily="18" charset="0"/>
                      </a:endParaRPr>
                    </a:p>
                  </a:txBody>
                  <a:tcPr marL="60616" marR="60616" marT="0" marB="0"/>
                </a:tc>
                <a:extLst>
                  <a:ext uri="{0D108BD9-81ED-4DB2-BD59-A6C34878D82A}">
                    <a16:rowId xmlns:a16="http://schemas.microsoft.com/office/drawing/2014/main" val="3930616737"/>
                  </a:ext>
                </a:extLst>
              </a:tr>
              <a:tr h="328140">
                <a:tc>
                  <a:txBody>
                    <a:bodyPr/>
                    <a:lstStyle/>
                    <a:p>
                      <a:r>
                        <a:rPr lang="en-GB" sz="800" dirty="0">
                          <a:effectLst/>
                        </a:rPr>
                        <a:t>2</a:t>
                      </a:r>
                      <a:endParaRPr lang="en-IE" sz="1100" dirty="0">
                        <a:effectLst/>
                        <a:latin typeface="Times New Roman" panose="02020603050405020304" pitchFamily="18" charset="0"/>
                        <a:ea typeface="Times New Roman" panose="02020603050405020304" pitchFamily="18" charset="0"/>
                      </a:endParaRPr>
                    </a:p>
                  </a:txBody>
                  <a:tcPr marL="60616" marR="60616" marT="0" marB="0"/>
                </a:tc>
                <a:tc>
                  <a:txBody>
                    <a:bodyPr/>
                    <a:lstStyle/>
                    <a:p>
                      <a:r>
                        <a:rPr lang="en-GB" sz="1400" dirty="0">
                          <a:solidFill>
                            <a:srgbClr val="002060"/>
                          </a:solidFill>
                          <a:effectLst/>
                          <a:latin typeface="Helvetica" pitchFamily="2" charset="0"/>
                        </a:rPr>
                        <a:t>I easily recognize my emotions as I experience them</a:t>
                      </a:r>
                    </a:p>
                    <a:p>
                      <a:endParaRPr lang="en-IE" sz="1400" dirty="0">
                        <a:solidFill>
                          <a:srgbClr val="002060"/>
                        </a:solidFill>
                        <a:effectLst/>
                        <a:latin typeface="Helvetica" pitchFamily="2" charset="0"/>
                        <a:ea typeface="Times New Roman" panose="02020603050405020304" pitchFamily="18" charset="0"/>
                      </a:endParaRPr>
                    </a:p>
                  </a:txBody>
                  <a:tcPr marL="60616" marR="60616" marT="0" marB="0"/>
                </a:tc>
                <a:tc>
                  <a:txBody>
                    <a:bodyPr/>
                    <a:lstStyle/>
                    <a:p>
                      <a:pPr algn="ctr"/>
                      <a:r>
                        <a:rPr lang="en-GB" sz="900" dirty="0">
                          <a:solidFill>
                            <a:srgbClr val="002060"/>
                          </a:solidFill>
                          <a:effectLst/>
                        </a:rPr>
                        <a:t>Strongly disagree</a:t>
                      </a:r>
                      <a:endParaRPr lang="en-IE" sz="900" dirty="0">
                        <a:solidFill>
                          <a:srgbClr val="002060"/>
                        </a:solidFill>
                        <a:effectLst/>
                      </a:endParaRPr>
                    </a:p>
                    <a:p>
                      <a:pPr algn="ctr"/>
                      <a:r>
                        <a:rPr lang="en-GB" sz="900" dirty="0">
                          <a:solidFill>
                            <a:srgbClr val="002060"/>
                          </a:solidFill>
                          <a:effectLst/>
                        </a:rPr>
                        <a:t>1</a:t>
                      </a:r>
                      <a:endParaRPr lang="en-IE" sz="900" dirty="0">
                        <a:solidFill>
                          <a:srgbClr val="002060"/>
                        </a:solidFill>
                        <a:effectLst/>
                        <a:latin typeface="Times New Roman" panose="02020603050405020304" pitchFamily="18" charset="0"/>
                        <a:ea typeface="Times New Roman" panose="02020603050405020304" pitchFamily="18" charset="0"/>
                      </a:endParaRPr>
                    </a:p>
                  </a:txBody>
                  <a:tcPr marL="60616" marR="60616" marT="0" marB="0"/>
                </a:tc>
                <a:tc>
                  <a:txBody>
                    <a:bodyPr/>
                    <a:lstStyle/>
                    <a:p>
                      <a:pPr algn="ctr"/>
                      <a:r>
                        <a:rPr lang="en-GB" sz="900" dirty="0">
                          <a:solidFill>
                            <a:srgbClr val="002060"/>
                          </a:solidFill>
                          <a:effectLst/>
                        </a:rPr>
                        <a:t>Disagree</a:t>
                      </a:r>
                      <a:endParaRPr lang="en-IE" sz="900" dirty="0">
                        <a:solidFill>
                          <a:srgbClr val="002060"/>
                        </a:solidFill>
                        <a:effectLst/>
                      </a:endParaRPr>
                    </a:p>
                    <a:p>
                      <a:pPr algn="ctr"/>
                      <a:r>
                        <a:rPr lang="en-GB" sz="900" dirty="0">
                          <a:solidFill>
                            <a:srgbClr val="002060"/>
                          </a:solidFill>
                          <a:effectLst/>
                        </a:rPr>
                        <a:t>2</a:t>
                      </a:r>
                      <a:endParaRPr lang="en-IE" sz="900" dirty="0">
                        <a:solidFill>
                          <a:srgbClr val="002060"/>
                        </a:solidFill>
                        <a:effectLst/>
                        <a:latin typeface="Times New Roman" panose="02020603050405020304" pitchFamily="18" charset="0"/>
                        <a:ea typeface="Times New Roman" panose="02020603050405020304" pitchFamily="18" charset="0"/>
                      </a:endParaRPr>
                    </a:p>
                  </a:txBody>
                  <a:tcPr marL="60616" marR="60616" marT="0" marB="0"/>
                </a:tc>
                <a:tc>
                  <a:txBody>
                    <a:bodyPr/>
                    <a:lstStyle/>
                    <a:p>
                      <a:pPr algn="ctr"/>
                      <a:r>
                        <a:rPr lang="en-GB" sz="900" dirty="0">
                          <a:solidFill>
                            <a:srgbClr val="002060"/>
                          </a:solidFill>
                          <a:effectLst/>
                        </a:rPr>
                        <a:t>Neither agree nor disagree</a:t>
                      </a:r>
                      <a:endParaRPr lang="en-IE" sz="900" dirty="0">
                        <a:solidFill>
                          <a:srgbClr val="002060"/>
                        </a:solidFill>
                        <a:effectLst/>
                      </a:endParaRPr>
                    </a:p>
                    <a:p>
                      <a:pPr algn="ctr"/>
                      <a:r>
                        <a:rPr lang="en-GB" sz="900" dirty="0">
                          <a:solidFill>
                            <a:srgbClr val="002060"/>
                          </a:solidFill>
                          <a:effectLst/>
                        </a:rPr>
                        <a:t>3</a:t>
                      </a:r>
                      <a:endParaRPr lang="en-IE" sz="900" dirty="0">
                        <a:solidFill>
                          <a:srgbClr val="002060"/>
                        </a:solidFill>
                        <a:effectLst/>
                        <a:latin typeface="Times New Roman" panose="02020603050405020304" pitchFamily="18" charset="0"/>
                        <a:ea typeface="Times New Roman" panose="02020603050405020304" pitchFamily="18" charset="0"/>
                      </a:endParaRPr>
                    </a:p>
                  </a:txBody>
                  <a:tcPr marL="60616" marR="60616" marT="0" marB="0"/>
                </a:tc>
                <a:tc>
                  <a:txBody>
                    <a:bodyPr/>
                    <a:lstStyle/>
                    <a:p>
                      <a:pPr algn="ctr"/>
                      <a:r>
                        <a:rPr lang="en-GB" sz="900" dirty="0">
                          <a:solidFill>
                            <a:srgbClr val="002060"/>
                          </a:solidFill>
                          <a:effectLst/>
                        </a:rPr>
                        <a:t>Agree</a:t>
                      </a:r>
                      <a:endParaRPr lang="en-IE" sz="900" dirty="0">
                        <a:solidFill>
                          <a:srgbClr val="002060"/>
                        </a:solidFill>
                        <a:effectLst/>
                      </a:endParaRPr>
                    </a:p>
                    <a:p>
                      <a:pPr algn="ctr"/>
                      <a:r>
                        <a:rPr lang="en-GB" sz="900" dirty="0">
                          <a:solidFill>
                            <a:srgbClr val="002060"/>
                          </a:solidFill>
                          <a:effectLst/>
                        </a:rPr>
                        <a:t>4</a:t>
                      </a:r>
                      <a:endParaRPr lang="en-IE" sz="900" dirty="0">
                        <a:solidFill>
                          <a:srgbClr val="002060"/>
                        </a:solidFill>
                        <a:effectLst/>
                        <a:latin typeface="Times New Roman" panose="02020603050405020304" pitchFamily="18" charset="0"/>
                        <a:ea typeface="Times New Roman" panose="02020603050405020304" pitchFamily="18" charset="0"/>
                      </a:endParaRPr>
                    </a:p>
                  </a:txBody>
                  <a:tcPr marL="60616" marR="60616" marT="0" marB="0"/>
                </a:tc>
                <a:tc>
                  <a:txBody>
                    <a:bodyPr/>
                    <a:lstStyle/>
                    <a:p>
                      <a:pPr algn="ctr"/>
                      <a:r>
                        <a:rPr lang="en-GB" sz="900" dirty="0">
                          <a:solidFill>
                            <a:srgbClr val="002060"/>
                          </a:solidFill>
                          <a:effectLst/>
                        </a:rPr>
                        <a:t>Strongly agree</a:t>
                      </a:r>
                      <a:endParaRPr lang="en-IE" sz="900" dirty="0">
                        <a:solidFill>
                          <a:srgbClr val="002060"/>
                        </a:solidFill>
                        <a:effectLst/>
                      </a:endParaRPr>
                    </a:p>
                    <a:p>
                      <a:pPr algn="ctr"/>
                      <a:r>
                        <a:rPr lang="en-GB" sz="900" dirty="0">
                          <a:solidFill>
                            <a:srgbClr val="002060"/>
                          </a:solidFill>
                          <a:effectLst/>
                        </a:rPr>
                        <a:t>5</a:t>
                      </a:r>
                      <a:endParaRPr lang="en-IE" sz="900" dirty="0">
                        <a:solidFill>
                          <a:srgbClr val="002060"/>
                        </a:solidFill>
                        <a:effectLst/>
                        <a:latin typeface="Times New Roman" panose="02020603050405020304" pitchFamily="18" charset="0"/>
                        <a:ea typeface="Times New Roman" panose="02020603050405020304" pitchFamily="18" charset="0"/>
                      </a:endParaRPr>
                    </a:p>
                  </a:txBody>
                  <a:tcPr marL="60616" marR="60616" marT="0" marB="0"/>
                </a:tc>
                <a:extLst>
                  <a:ext uri="{0D108BD9-81ED-4DB2-BD59-A6C34878D82A}">
                    <a16:rowId xmlns:a16="http://schemas.microsoft.com/office/drawing/2014/main" val="134391447"/>
                  </a:ext>
                </a:extLst>
              </a:tr>
              <a:tr h="328140">
                <a:tc>
                  <a:txBody>
                    <a:bodyPr/>
                    <a:lstStyle/>
                    <a:p>
                      <a:r>
                        <a:rPr lang="en-GB" sz="800" dirty="0">
                          <a:effectLst/>
                        </a:rPr>
                        <a:t>3</a:t>
                      </a:r>
                      <a:endParaRPr lang="en-IE" sz="1100" dirty="0">
                        <a:effectLst/>
                        <a:latin typeface="Times New Roman" panose="02020603050405020304" pitchFamily="18" charset="0"/>
                        <a:ea typeface="Times New Roman" panose="02020603050405020304" pitchFamily="18" charset="0"/>
                      </a:endParaRPr>
                    </a:p>
                  </a:txBody>
                  <a:tcPr marL="60616" marR="60616" marT="0" marB="0"/>
                </a:tc>
                <a:tc>
                  <a:txBody>
                    <a:bodyPr/>
                    <a:lstStyle/>
                    <a:p>
                      <a:r>
                        <a:rPr lang="en-GB" sz="1400" dirty="0">
                          <a:solidFill>
                            <a:srgbClr val="002060"/>
                          </a:solidFill>
                          <a:effectLst/>
                          <a:latin typeface="Helvetica" pitchFamily="2" charset="0"/>
                        </a:rPr>
                        <a:t>I can tell how people are feeling by listening to the tone of their voice</a:t>
                      </a:r>
                    </a:p>
                    <a:p>
                      <a:endParaRPr lang="en-IE" sz="1400" dirty="0">
                        <a:solidFill>
                          <a:srgbClr val="002060"/>
                        </a:solidFill>
                        <a:effectLst/>
                        <a:latin typeface="Helvetica" pitchFamily="2" charset="0"/>
                        <a:ea typeface="Times New Roman" panose="02020603050405020304" pitchFamily="18" charset="0"/>
                      </a:endParaRPr>
                    </a:p>
                  </a:txBody>
                  <a:tcPr marL="60616" marR="60616" marT="0" marB="0"/>
                </a:tc>
                <a:tc>
                  <a:txBody>
                    <a:bodyPr/>
                    <a:lstStyle/>
                    <a:p>
                      <a:pPr algn="ctr"/>
                      <a:r>
                        <a:rPr lang="en-GB" sz="900" dirty="0">
                          <a:solidFill>
                            <a:srgbClr val="002060"/>
                          </a:solidFill>
                          <a:effectLst/>
                        </a:rPr>
                        <a:t>Strongly disagree</a:t>
                      </a:r>
                      <a:endParaRPr lang="en-IE" sz="900" dirty="0">
                        <a:solidFill>
                          <a:srgbClr val="002060"/>
                        </a:solidFill>
                        <a:effectLst/>
                      </a:endParaRPr>
                    </a:p>
                    <a:p>
                      <a:pPr algn="ctr"/>
                      <a:r>
                        <a:rPr lang="en-GB" sz="900" dirty="0">
                          <a:solidFill>
                            <a:srgbClr val="002060"/>
                          </a:solidFill>
                          <a:effectLst/>
                        </a:rPr>
                        <a:t>1</a:t>
                      </a:r>
                      <a:endParaRPr lang="en-IE" sz="900" dirty="0">
                        <a:solidFill>
                          <a:srgbClr val="002060"/>
                        </a:solidFill>
                        <a:effectLst/>
                        <a:latin typeface="Times New Roman" panose="02020603050405020304" pitchFamily="18" charset="0"/>
                        <a:ea typeface="Times New Roman" panose="02020603050405020304" pitchFamily="18" charset="0"/>
                      </a:endParaRPr>
                    </a:p>
                  </a:txBody>
                  <a:tcPr marL="60616" marR="60616" marT="0" marB="0"/>
                </a:tc>
                <a:tc>
                  <a:txBody>
                    <a:bodyPr/>
                    <a:lstStyle/>
                    <a:p>
                      <a:pPr algn="ctr"/>
                      <a:r>
                        <a:rPr lang="en-GB" sz="900" dirty="0">
                          <a:solidFill>
                            <a:srgbClr val="002060"/>
                          </a:solidFill>
                          <a:effectLst/>
                        </a:rPr>
                        <a:t>Disagree</a:t>
                      </a:r>
                      <a:endParaRPr lang="en-IE" sz="900" dirty="0">
                        <a:solidFill>
                          <a:srgbClr val="002060"/>
                        </a:solidFill>
                        <a:effectLst/>
                      </a:endParaRPr>
                    </a:p>
                    <a:p>
                      <a:pPr algn="ctr"/>
                      <a:r>
                        <a:rPr lang="en-GB" sz="900" dirty="0">
                          <a:solidFill>
                            <a:srgbClr val="002060"/>
                          </a:solidFill>
                          <a:effectLst/>
                        </a:rPr>
                        <a:t>2</a:t>
                      </a:r>
                      <a:endParaRPr lang="en-IE" sz="900" dirty="0">
                        <a:solidFill>
                          <a:srgbClr val="002060"/>
                        </a:solidFill>
                        <a:effectLst/>
                        <a:latin typeface="Times New Roman" panose="02020603050405020304" pitchFamily="18" charset="0"/>
                        <a:ea typeface="Times New Roman" panose="02020603050405020304" pitchFamily="18" charset="0"/>
                      </a:endParaRPr>
                    </a:p>
                  </a:txBody>
                  <a:tcPr marL="60616" marR="60616" marT="0" marB="0"/>
                </a:tc>
                <a:tc>
                  <a:txBody>
                    <a:bodyPr/>
                    <a:lstStyle/>
                    <a:p>
                      <a:pPr algn="ctr"/>
                      <a:r>
                        <a:rPr lang="en-GB" sz="900" dirty="0">
                          <a:solidFill>
                            <a:srgbClr val="002060"/>
                          </a:solidFill>
                          <a:effectLst/>
                        </a:rPr>
                        <a:t>Neither agree nor disagree</a:t>
                      </a:r>
                      <a:endParaRPr lang="en-IE" sz="900" dirty="0">
                        <a:solidFill>
                          <a:srgbClr val="002060"/>
                        </a:solidFill>
                        <a:effectLst/>
                      </a:endParaRPr>
                    </a:p>
                    <a:p>
                      <a:pPr algn="ctr"/>
                      <a:r>
                        <a:rPr lang="en-GB" sz="900" dirty="0">
                          <a:solidFill>
                            <a:srgbClr val="002060"/>
                          </a:solidFill>
                          <a:effectLst/>
                        </a:rPr>
                        <a:t>3</a:t>
                      </a:r>
                      <a:endParaRPr lang="en-IE" sz="900" dirty="0">
                        <a:solidFill>
                          <a:srgbClr val="002060"/>
                        </a:solidFill>
                        <a:effectLst/>
                        <a:latin typeface="Times New Roman" panose="02020603050405020304" pitchFamily="18" charset="0"/>
                        <a:ea typeface="Times New Roman" panose="02020603050405020304" pitchFamily="18" charset="0"/>
                      </a:endParaRPr>
                    </a:p>
                  </a:txBody>
                  <a:tcPr marL="60616" marR="60616" marT="0" marB="0"/>
                </a:tc>
                <a:tc>
                  <a:txBody>
                    <a:bodyPr/>
                    <a:lstStyle/>
                    <a:p>
                      <a:pPr algn="ctr"/>
                      <a:r>
                        <a:rPr lang="en-GB" sz="900" dirty="0">
                          <a:solidFill>
                            <a:srgbClr val="002060"/>
                          </a:solidFill>
                          <a:effectLst/>
                        </a:rPr>
                        <a:t>Agree</a:t>
                      </a:r>
                      <a:endParaRPr lang="en-IE" sz="900" dirty="0">
                        <a:solidFill>
                          <a:srgbClr val="002060"/>
                        </a:solidFill>
                        <a:effectLst/>
                      </a:endParaRPr>
                    </a:p>
                    <a:p>
                      <a:pPr algn="ctr"/>
                      <a:r>
                        <a:rPr lang="en-GB" sz="900" dirty="0">
                          <a:solidFill>
                            <a:srgbClr val="002060"/>
                          </a:solidFill>
                          <a:effectLst/>
                        </a:rPr>
                        <a:t>4</a:t>
                      </a:r>
                      <a:endParaRPr lang="en-IE" sz="900" dirty="0">
                        <a:solidFill>
                          <a:srgbClr val="002060"/>
                        </a:solidFill>
                        <a:effectLst/>
                        <a:latin typeface="Times New Roman" panose="02020603050405020304" pitchFamily="18" charset="0"/>
                        <a:ea typeface="Times New Roman" panose="02020603050405020304" pitchFamily="18" charset="0"/>
                      </a:endParaRPr>
                    </a:p>
                  </a:txBody>
                  <a:tcPr marL="60616" marR="60616" marT="0" marB="0"/>
                </a:tc>
                <a:tc>
                  <a:txBody>
                    <a:bodyPr/>
                    <a:lstStyle/>
                    <a:p>
                      <a:pPr algn="ctr"/>
                      <a:r>
                        <a:rPr lang="en-GB" sz="900" dirty="0">
                          <a:solidFill>
                            <a:srgbClr val="002060"/>
                          </a:solidFill>
                          <a:effectLst/>
                        </a:rPr>
                        <a:t>Strongly agree</a:t>
                      </a:r>
                      <a:endParaRPr lang="en-IE" sz="900" dirty="0">
                        <a:solidFill>
                          <a:srgbClr val="002060"/>
                        </a:solidFill>
                        <a:effectLst/>
                      </a:endParaRPr>
                    </a:p>
                    <a:p>
                      <a:pPr algn="ctr"/>
                      <a:r>
                        <a:rPr lang="en-GB" sz="900" dirty="0">
                          <a:solidFill>
                            <a:srgbClr val="002060"/>
                          </a:solidFill>
                          <a:effectLst/>
                        </a:rPr>
                        <a:t>5</a:t>
                      </a:r>
                      <a:endParaRPr lang="en-IE" sz="900" dirty="0">
                        <a:solidFill>
                          <a:srgbClr val="002060"/>
                        </a:solidFill>
                        <a:effectLst/>
                        <a:latin typeface="Times New Roman" panose="02020603050405020304" pitchFamily="18" charset="0"/>
                        <a:ea typeface="Times New Roman" panose="02020603050405020304" pitchFamily="18" charset="0"/>
                      </a:endParaRPr>
                    </a:p>
                  </a:txBody>
                  <a:tcPr marL="60616" marR="60616" marT="0" marB="0"/>
                </a:tc>
                <a:extLst>
                  <a:ext uri="{0D108BD9-81ED-4DB2-BD59-A6C34878D82A}">
                    <a16:rowId xmlns:a16="http://schemas.microsoft.com/office/drawing/2014/main" val="3082150582"/>
                  </a:ext>
                </a:extLst>
              </a:tr>
              <a:tr h="328140">
                <a:tc>
                  <a:txBody>
                    <a:bodyPr/>
                    <a:lstStyle/>
                    <a:p>
                      <a:r>
                        <a:rPr lang="en-GB" sz="800" dirty="0">
                          <a:effectLst/>
                        </a:rPr>
                        <a:t>4</a:t>
                      </a:r>
                      <a:endParaRPr lang="en-IE" sz="1100" dirty="0">
                        <a:effectLst/>
                        <a:latin typeface="Times New Roman" panose="02020603050405020304" pitchFamily="18" charset="0"/>
                        <a:ea typeface="Times New Roman" panose="02020603050405020304" pitchFamily="18" charset="0"/>
                      </a:endParaRPr>
                    </a:p>
                  </a:txBody>
                  <a:tcPr marL="60616" marR="60616" marT="0" marB="0"/>
                </a:tc>
                <a:tc>
                  <a:txBody>
                    <a:bodyPr/>
                    <a:lstStyle/>
                    <a:p>
                      <a:r>
                        <a:rPr lang="en-GB" sz="1400" dirty="0">
                          <a:solidFill>
                            <a:srgbClr val="002060"/>
                          </a:solidFill>
                          <a:effectLst/>
                          <a:latin typeface="Helvetica" pitchFamily="2" charset="0"/>
                        </a:rPr>
                        <a:t>By looking at their facial expressions, I recognize the emotions people are experiencing</a:t>
                      </a:r>
                    </a:p>
                    <a:p>
                      <a:endParaRPr lang="en-IE" sz="1400" dirty="0">
                        <a:solidFill>
                          <a:srgbClr val="002060"/>
                        </a:solidFill>
                        <a:effectLst/>
                        <a:latin typeface="Helvetica" pitchFamily="2" charset="0"/>
                        <a:ea typeface="Times New Roman" panose="02020603050405020304" pitchFamily="18" charset="0"/>
                      </a:endParaRPr>
                    </a:p>
                  </a:txBody>
                  <a:tcPr marL="60616" marR="60616" marT="0" marB="0"/>
                </a:tc>
                <a:tc>
                  <a:txBody>
                    <a:bodyPr/>
                    <a:lstStyle/>
                    <a:p>
                      <a:pPr algn="ctr"/>
                      <a:r>
                        <a:rPr lang="en-GB" sz="900" dirty="0">
                          <a:solidFill>
                            <a:srgbClr val="002060"/>
                          </a:solidFill>
                          <a:effectLst/>
                        </a:rPr>
                        <a:t>Strongly disagree</a:t>
                      </a:r>
                      <a:endParaRPr lang="en-IE" sz="900" dirty="0">
                        <a:solidFill>
                          <a:srgbClr val="002060"/>
                        </a:solidFill>
                        <a:effectLst/>
                      </a:endParaRPr>
                    </a:p>
                    <a:p>
                      <a:pPr algn="ctr"/>
                      <a:r>
                        <a:rPr lang="en-GB" sz="900" dirty="0">
                          <a:solidFill>
                            <a:srgbClr val="002060"/>
                          </a:solidFill>
                          <a:effectLst/>
                        </a:rPr>
                        <a:t>1</a:t>
                      </a:r>
                      <a:endParaRPr lang="en-IE" sz="900" dirty="0">
                        <a:solidFill>
                          <a:srgbClr val="002060"/>
                        </a:solidFill>
                        <a:effectLst/>
                        <a:latin typeface="Times New Roman" panose="02020603050405020304" pitchFamily="18" charset="0"/>
                        <a:ea typeface="Times New Roman" panose="02020603050405020304" pitchFamily="18" charset="0"/>
                      </a:endParaRPr>
                    </a:p>
                  </a:txBody>
                  <a:tcPr marL="60616" marR="60616" marT="0" marB="0"/>
                </a:tc>
                <a:tc>
                  <a:txBody>
                    <a:bodyPr/>
                    <a:lstStyle/>
                    <a:p>
                      <a:pPr algn="ctr"/>
                      <a:r>
                        <a:rPr lang="en-GB" sz="900" dirty="0">
                          <a:solidFill>
                            <a:srgbClr val="002060"/>
                          </a:solidFill>
                          <a:effectLst/>
                        </a:rPr>
                        <a:t>Disagree</a:t>
                      </a:r>
                      <a:endParaRPr lang="en-IE" sz="900" dirty="0">
                        <a:solidFill>
                          <a:srgbClr val="002060"/>
                        </a:solidFill>
                        <a:effectLst/>
                      </a:endParaRPr>
                    </a:p>
                    <a:p>
                      <a:pPr algn="ctr"/>
                      <a:r>
                        <a:rPr lang="en-GB" sz="900" dirty="0">
                          <a:solidFill>
                            <a:srgbClr val="002060"/>
                          </a:solidFill>
                          <a:effectLst/>
                        </a:rPr>
                        <a:t>2</a:t>
                      </a:r>
                      <a:endParaRPr lang="en-IE" sz="900" dirty="0">
                        <a:solidFill>
                          <a:srgbClr val="002060"/>
                        </a:solidFill>
                        <a:effectLst/>
                        <a:latin typeface="Times New Roman" panose="02020603050405020304" pitchFamily="18" charset="0"/>
                        <a:ea typeface="Times New Roman" panose="02020603050405020304" pitchFamily="18" charset="0"/>
                      </a:endParaRPr>
                    </a:p>
                  </a:txBody>
                  <a:tcPr marL="60616" marR="60616" marT="0" marB="0"/>
                </a:tc>
                <a:tc>
                  <a:txBody>
                    <a:bodyPr/>
                    <a:lstStyle/>
                    <a:p>
                      <a:pPr algn="ctr"/>
                      <a:r>
                        <a:rPr lang="en-GB" sz="900" dirty="0">
                          <a:solidFill>
                            <a:srgbClr val="002060"/>
                          </a:solidFill>
                          <a:effectLst/>
                        </a:rPr>
                        <a:t>Neither agree nor disagree</a:t>
                      </a:r>
                      <a:endParaRPr lang="en-IE" sz="900" dirty="0">
                        <a:solidFill>
                          <a:srgbClr val="002060"/>
                        </a:solidFill>
                        <a:effectLst/>
                      </a:endParaRPr>
                    </a:p>
                    <a:p>
                      <a:pPr algn="ctr"/>
                      <a:r>
                        <a:rPr lang="en-GB" sz="900" dirty="0">
                          <a:solidFill>
                            <a:srgbClr val="002060"/>
                          </a:solidFill>
                          <a:effectLst/>
                        </a:rPr>
                        <a:t>3</a:t>
                      </a:r>
                      <a:endParaRPr lang="en-IE" sz="900" dirty="0">
                        <a:solidFill>
                          <a:srgbClr val="002060"/>
                        </a:solidFill>
                        <a:effectLst/>
                        <a:latin typeface="Times New Roman" panose="02020603050405020304" pitchFamily="18" charset="0"/>
                        <a:ea typeface="Times New Roman" panose="02020603050405020304" pitchFamily="18" charset="0"/>
                      </a:endParaRPr>
                    </a:p>
                  </a:txBody>
                  <a:tcPr marL="60616" marR="60616" marT="0" marB="0"/>
                </a:tc>
                <a:tc>
                  <a:txBody>
                    <a:bodyPr/>
                    <a:lstStyle/>
                    <a:p>
                      <a:pPr algn="ctr"/>
                      <a:r>
                        <a:rPr lang="en-GB" sz="900" dirty="0">
                          <a:solidFill>
                            <a:srgbClr val="002060"/>
                          </a:solidFill>
                          <a:effectLst/>
                        </a:rPr>
                        <a:t>Agree</a:t>
                      </a:r>
                      <a:endParaRPr lang="en-IE" sz="900" dirty="0">
                        <a:solidFill>
                          <a:srgbClr val="002060"/>
                        </a:solidFill>
                        <a:effectLst/>
                      </a:endParaRPr>
                    </a:p>
                    <a:p>
                      <a:pPr algn="ctr"/>
                      <a:r>
                        <a:rPr lang="en-GB" sz="900" dirty="0">
                          <a:solidFill>
                            <a:srgbClr val="002060"/>
                          </a:solidFill>
                          <a:effectLst/>
                        </a:rPr>
                        <a:t>   4</a:t>
                      </a:r>
                      <a:endParaRPr lang="en-IE" sz="900" dirty="0">
                        <a:solidFill>
                          <a:srgbClr val="002060"/>
                        </a:solidFill>
                        <a:effectLst/>
                        <a:latin typeface="Times New Roman" panose="02020603050405020304" pitchFamily="18" charset="0"/>
                        <a:ea typeface="Times New Roman" panose="02020603050405020304" pitchFamily="18" charset="0"/>
                      </a:endParaRPr>
                    </a:p>
                  </a:txBody>
                  <a:tcPr marL="60616" marR="60616" marT="0" marB="0"/>
                </a:tc>
                <a:tc>
                  <a:txBody>
                    <a:bodyPr/>
                    <a:lstStyle/>
                    <a:p>
                      <a:pPr algn="ctr"/>
                      <a:r>
                        <a:rPr lang="en-GB" sz="900" dirty="0">
                          <a:solidFill>
                            <a:srgbClr val="002060"/>
                          </a:solidFill>
                          <a:effectLst/>
                        </a:rPr>
                        <a:t>Strongly agree</a:t>
                      </a:r>
                      <a:endParaRPr lang="en-IE" sz="900" dirty="0">
                        <a:solidFill>
                          <a:srgbClr val="002060"/>
                        </a:solidFill>
                        <a:effectLst/>
                      </a:endParaRPr>
                    </a:p>
                    <a:p>
                      <a:pPr algn="ctr"/>
                      <a:r>
                        <a:rPr lang="en-GB" sz="900" dirty="0">
                          <a:solidFill>
                            <a:srgbClr val="002060"/>
                          </a:solidFill>
                          <a:effectLst/>
                        </a:rPr>
                        <a:t>5</a:t>
                      </a:r>
                      <a:endParaRPr lang="en-IE" sz="900" dirty="0">
                        <a:solidFill>
                          <a:srgbClr val="002060"/>
                        </a:solidFill>
                        <a:effectLst/>
                        <a:latin typeface="Times New Roman" panose="02020603050405020304" pitchFamily="18" charset="0"/>
                        <a:ea typeface="Times New Roman" panose="02020603050405020304" pitchFamily="18" charset="0"/>
                      </a:endParaRPr>
                    </a:p>
                  </a:txBody>
                  <a:tcPr marL="60616" marR="60616" marT="0" marB="0"/>
                </a:tc>
                <a:extLst>
                  <a:ext uri="{0D108BD9-81ED-4DB2-BD59-A6C34878D82A}">
                    <a16:rowId xmlns:a16="http://schemas.microsoft.com/office/drawing/2014/main" val="3018597798"/>
                  </a:ext>
                </a:extLst>
              </a:tr>
              <a:tr h="328140">
                <a:tc>
                  <a:txBody>
                    <a:bodyPr/>
                    <a:lstStyle/>
                    <a:p>
                      <a:r>
                        <a:rPr lang="en-GB" sz="800" dirty="0">
                          <a:effectLst/>
                        </a:rPr>
                        <a:t>5</a:t>
                      </a:r>
                      <a:endParaRPr lang="en-IE" sz="1100" dirty="0">
                        <a:effectLst/>
                        <a:latin typeface="Times New Roman" panose="02020603050405020304" pitchFamily="18" charset="0"/>
                        <a:ea typeface="Times New Roman" panose="02020603050405020304" pitchFamily="18" charset="0"/>
                      </a:endParaRPr>
                    </a:p>
                  </a:txBody>
                  <a:tcPr marL="60616" marR="60616" marT="0" marB="0"/>
                </a:tc>
                <a:tc>
                  <a:txBody>
                    <a:bodyPr/>
                    <a:lstStyle/>
                    <a:p>
                      <a:r>
                        <a:rPr lang="en-GB" sz="1400" dirty="0">
                          <a:solidFill>
                            <a:srgbClr val="002060"/>
                          </a:solidFill>
                          <a:effectLst/>
                          <a:latin typeface="Helvetica" pitchFamily="2" charset="0"/>
                        </a:rPr>
                        <a:t>I seek out activities that make me happy</a:t>
                      </a:r>
                      <a:endParaRPr lang="en-IE" sz="1400" dirty="0">
                        <a:solidFill>
                          <a:srgbClr val="002060"/>
                        </a:solidFill>
                        <a:effectLst/>
                        <a:latin typeface="Helvetica" pitchFamily="2" charset="0"/>
                        <a:ea typeface="Times New Roman" panose="02020603050405020304" pitchFamily="18" charset="0"/>
                      </a:endParaRPr>
                    </a:p>
                  </a:txBody>
                  <a:tcPr marL="60616" marR="60616" marT="0" marB="0"/>
                </a:tc>
                <a:tc>
                  <a:txBody>
                    <a:bodyPr/>
                    <a:lstStyle/>
                    <a:p>
                      <a:pPr algn="ctr"/>
                      <a:r>
                        <a:rPr lang="en-GB" sz="900" dirty="0">
                          <a:solidFill>
                            <a:srgbClr val="002060"/>
                          </a:solidFill>
                          <a:effectLst/>
                        </a:rPr>
                        <a:t>Strongly disagree</a:t>
                      </a:r>
                      <a:endParaRPr lang="en-IE" sz="900" dirty="0">
                        <a:solidFill>
                          <a:srgbClr val="002060"/>
                        </a:solidFill>
                        <a:effectLst/>
                      </a:endParaRPr>
                    </a:p>
                    <a:p>
                      <a:pPr algn="ctr"/>
                      <a:r>
                        <a:rPr lang="en-GB" sz="900" dirty="0">
                          <a:solidFill>
                            <a:srgbClr val="002060"/>
                          </a:solidFill>
                          <a:effectLst/>
                        </a:rPr>
                        <a:t>1</a:t>
                      </a:r>
                      <a:endParaRPr lang="en-IE" sz="900" dirty="0">
                        <a:solidFill>
                          <a:srgbClr val="002060"/>
                        </a:solidFill>
                        <a:effectLst/>
                        <a:latin typeface="Times New Roman" panose="02020603050405020304" pitchFamily="18" charset="0"/>
                        <a:ea typeface="Times New Roman" panose="02020603050405020304" pitchFamily="18" charset="0"/>
                      </a:endParaRPr>
                    </a:p>
                  </a:txBody>
                  <a:tcPr marL="60616" marR="60616" marT="0" marB="0"/>
                </a:tc>
                <a:tc>
                  <a:txBody>
                    <a:bodyPr/>
                    <a:lstStyle/>
                    <a:p>
                      <a:pPr algn="ctr"/>
                      <a:r>
                        <a:rPr lang="en-GB" sz="900" dirty="0">
                          <a:solidFill>
                            <a:srgbClr val="002060"/>
                          </a:solidFill>
                          <a:effectLst/>
                        </a:rPr>
                        <a:t>Disagree</a:t>
                      </a:r>
                      <a:endParaRPr lang="en-IE" sz="900" dirty="0">
                        <a:solidFill>
                          <a:srgbClr val="002060"/>
                        </a:solidFill>
                        <a:effectLst/>
                      </a:endParaRPr>
                    </a:p>
                    <a:p>
                      <a:pPr algn="ctr"/>
                      <a:r>
                        <a:rPr lang="en-GB" sz="900" dirty="0">
                          <a:solidFill>
                            <a:srgbClr val="002060"/>
                          </a:solidFill>
                          <a:effectLst/>
                        </a:rPr>
                        <a:t>2</a:t>
                      </a:r>
                      <a:endParaRPr lang="en-IE" sz="900" dirty="0">
                        <a:solidFill>
                          <a:srgbClr val="002060"/>
                        </a:solidFill>
                        <a:effectLst/>
                        <a:latin typeface="Times New Roman" panose="02020603050405020304" pitchFamily="18" charset="0"/>
                        <a:ea typeface="Times New Roman" panose="02020603050405020304" pitchFamily="18" charset="0"/>
                      </a:endParaRPr>
                    </a:p>
                  </a:txBody>
                  <a:tcPr marL="60616" marR="60616" marT="0" marB="0"/>
                </a:tc>
                <a:tc>
                  <a:txBody>
                    <a:bodyPr/>
                    <a:lstStyle/>
                    <a:p>
                      <a:pPr algn="ctr"/>
                      <a:r>
                        <a:rPr lang="en-GB" sz="900" dirty="0">
                          <a:solidFill>
                            <a:srgbClr val="002060"/>
                          </a:solidFill>
                          <a:effectLst/>
                        </a:rPr>
                        <a:t>Neither agree nor disagree</a:t>
                      </a:r>
                      <a:endParaRPr lang="en-IE" sz="900" dirty="0">
                        <a:solidFill>
                          <a:srgbClr val="002060"/>
                        </a:solidFill>
                        <a:effectLst/>
                      </a:endParaRPr>
                    </a:p>
                    <a:p>
                      <a:pPr algn="ctr"/>
                      <a:r>
                        <a:rPr lang="en-GB" sz="900" dirty="0">
                          <a:solidFill>
                            <a:srgbClr val="002060"/>
                          </a:solidFill>
                          <a:effectLst/>
                        </a:rPr>
                        <a:t>3</a:t>
                      </a:r>
                      <a:endParaRPr lang="en-IE" sz="900" dirty="0">
                        <a:solidFill>
                          <a:srgbClr val="002060"/>
                        </a:solidFill>
                        <a:effectLst/>
                        <a:latin typeface="Times New Roman" panose="02020603050405020304" pitchFamily="18" charset="0"/>
                        <a:ea typeface="Times New Roman" panose="02020603050405020304" pitchFamily="18" charset="0"/>
                      </a:endParaRPr>
                    </a:p>
                  </a:txBody>
                  <a:tcPr marL="60616" marR="60616" marT="0" marB="0"/>
                </a:tc>
                <a:tc>
                  <a:txBody>
                    <a:bodyPr/>
                    <a:lstStyle/>
                    <a:p>
                      <a:pPr algn="ctr"/>
                      <a:r>
                        <a:rPr lang="en-GB" sz="900" dirty="0">
                          <a:solidFill>
                            <a:srgbClr val="002060"/>
                          </a:solidFill>
                          <a:effectLst/>
                        </a:rPr>
                        <a:t>Agree</a:t>
                      </a:r>
                      <a:endParaRPr lang="en-IE" sz="900" dirty="0">
                        <a:solidFill>
                          <a:srgbClr val="002060"/>
                        </a:solidFill>
                        <a:effectLst/>
                      </a:endParaRPr>
                    </a:p>
                    <a:p>
                      <a:pPr algn="ctr"/>
                      <a:r>
                        <a:rPr lang="en-GB" sz="900" dirty="0">
                          <a:solidFill>
                            <a:srgbClr val="002060"/>
                          </a:solidFill>
                          <a:effectLst/>
                        </a:rPr>
                        <a:t>4</a:t>
                      </a:r>
                      <a:endParaRPr lang="en-IE" sz="900" dirty="0">
                        <a:solidFill>
                          <a:srgbClr val="002060"/>
                        </a:solidFill>
                        <a:effectLst/>
                        <a:latin typeface="Times New Roman" panose="02020603050405020304" pitchFamily="18" charset="0"/>
                        <a:ea typeface="Times New Roman" panose="02020603050405020304" pitchFamily="18" charset="0"/>
                      </a:endParaRPr>
                    </a:p>
                  </a:txBody>
                  <a:tcPr marL="60616" marR="60616" marT="0" marB="0"/>
                </a:tc>
                <a:tc>
                  <a:txBody>
                    <a:bodyPr/>
                    <a:lstStyle/>
                    <a:p>
                      <a:pPr algn="ctr"/>
                      <a:r>
                        <a:rPr lang="en-GB" sz="900" dirty="0">
                          <a:solidFill>
                            <a:srgbClr val="002060"/>
                          </a:solidFill>
                          <a:effectLst/>
                        </a:rPr>
                        <a:t>Strongly agree</a:t>
                      </a:r>
                      <a:endParaRPr lang="en-IE" sz="900" dirty="0">
                        <a:solidFill>
                          <a:srgbClr val="002060"/>
                        </a:solidFill>
                        <a:effectLst/>
                      </a:endParaRPr>
                    </a:p>
                    <a:p>
                      <a:pPr algn="ctr"/>
                      <a:r>
                        <a:rPr lang="en-GB" sz="900" dirty="0">
                          <a:solidFill>
                            <a:srgbClr val="002060"/>
                          </a:solidFill>
                          <a:effectLst/>
                        </a:rPr>
                        <a:t>5</a:t>
                      </a:r>
                      <a:endParaRPr lang="en-IE" sz="900" dirty="0">
                        <a:solidFill>
                          <a:srgbClr val="002060"/>
                        </a:solidFill>
                        <a:effectLst/>
                        <a:latin typeface="Times New Roman" panose="02020603050405020304" pitchFamily="18" charset="0"/>
                        <a:ea typeface="Times New Roman" panose="02020603050405020304" pitchFamily="18" charset="0"/>
                      </a:endParaRPr>
                    </a:p>
                  </a:txBody>
                  <a:tcPr marL="60616" marR="60616" marT="0" marB="0"/>
                </a:tc>
                <a:extLst>
                  <a:ext uri="{0D108BD9-81ED-4DB2-BD59-A6C34878D82A}">
                    <a16:rowId xmlns:a16="http://schemas.microsoft.com/office/drawing/2014/main" val="465957287"/>
                  </a:ext>
                </a:extLst>
              </a:tr>
              <a:tr h="328140">
                <a:tc>
                  <a:txBody>
                    <a:bodyPr/>
                    <a:lstStyle/>
                    <a:p>
                      <a:r>
                        <a:rPr lang="en-GB" sz="800" dirty="0">
                          <a:effectLst/>
                        </a:rPr>
                        <a:t>6</a:t>
                      </a:r>
                      <a:endParaRPr lang="en-IE" sz="1100" dirty="0">
                        <a:effectLst/>
                        <a:latin typeface="Times New Roman" panose="02020603050405020304" pitchFamily="18" charset="0"/>
                        <a:ea typeface="Times New Roman" panose="02020603050405020304" pitchFamily="18" charset="0"/>
                      </a:endParaRPr>
                    </a:p>
                  </a:txBody>
                  <a:tcPr marL="60616" marR="60616" marT="0" marB="0"/>
                </a:tc>
                <a:tc>
                  <a:txBody>
                    <a:bodyPr/>
                    <a:lstStyle/>
                    <a:p>
                      <a:r>
                        <a:rPr lang="en-GB" sz="1400" dirty="0">
                          <a:solidFill>
                            <a:srgbClr val="002060"/>
                          </a:solidFill>
                          <a:effectLst/>
                          <a:latin typeface="Helvetica" pitchFamily="2" charset="0"/>
                        </a:rPr>
                        <a:t>I have control over my emotions</a:t>
                      </a:r>
                      <a:endParaRPr lang="en-IE" sz="1400" dirty="0">
                        <a:solidFill>
                          <a:srgbClr val="002060"/>
                        </a:solidFill>
                        <a:effectLst/>
                        <a:latin typeface="Helvetica" pitchFamily="2" charset="0"/>
                        <a:ea typeface="Times New Roman" panose="02020603050405020304" pitchFamily="18" charset="0"/>
                      </a:endParaRPr>
                    </a:p>
                  </a:txBody>
                  <a:tcPr marL="60616" marR="60616" marT="0" marB="0"/>
                </a:tc>
                <a:tc>
                  <a:txBody>
                    <a:bodyPr/>
                    <a:lstStyle/>
                    <a:p>
                      <a:pPr algn="ctr"/>
                      <a:r>
                        <a:rPr lang="en-GB" sz="900" dirty="0">
                          <a:solidFill>
                            <a:srgbClr val="002060"/>
                          </a:solidFill>
                          <a:effectLst/>
                        </a:rPr>
                        <a:t>Strongly disagree</a:t>
                      </a:r>
                      <a:endParaRPr lang="en-IE" sz="900" dirty="0">
                        <a:solidFill>
                          <a:srgbClr val="002060"/>
                        </a:solidFill>
                        <a:effectLst/>
                      </a:endParaRPr>
                    </a:p>
                    <a:p>
                      <a:pPr algn="ctr"/>
                      <a:r>
                        <a:rPr lang="en-GB" sz="900" dirty="0">
                          <a:solidFill>
                            <a:srgbClr val="002060"/>
                          </a:solidFill>
                          <a:effectLst/>
                        </a:rPr>
                        <a:t>1</a:t>
                      </a:r>
                      <a:endParaRPr lang="en-IE" sz="900" dirty="0">
                        <a:solidFill>
                          <a:srgbClr val="002060"/>
                        </a:solidFill>
                        <a:effectLst/>
                        <a:latin typeface="Times New Roman" panose="02020603050405020304" pitchFamily="18" charset="0"/>
                        <a:ea typeface="Times New Roman" panose="02020603050405020304" pitchFamily="18" charset="0"/>
                      </a:endParaRPr>
                    </a:p>
                  </a:txBody>
                  <a:tcPr marL="60616" marR="60616" marT="0" marB="0"/>
                </a:tc>
                <a:tc>
                  <a:txBody>
                    <a:bodyPr/>
                    <a:lstStyle/>
                    <a:p>
                      <a:pPr algn="ctr"/>
                      <a:r>
                        <a:rPr lang="en-GB" sz="900" dirty="0">
                          <a:solidFill>
                            <a:srgbClr val="002060"/>
                          </a:solidFill>
                          <a:effectLst/>
                        </a:rPr>
                        <a:t>Disagree</a:t>
                      </a:r>
                      <a:endParaRPr lang="en-IE" sz="900" dirty="0">
                        <a:solidFill>
                          <a:srgbClr val="002060"/>
                        </a:solidFill>
                        <a:effectLst/>
                      </a:endParaRPr>
                    </a:p>
                    <a:p>
                      <a:pPr algn="ctr"/>
                      <a:r>
                        <a:rPr lang="en-GB" sz="900" dirty="0">
                          <a:solidFill>
                            <a:srgbClr val="002060"/>
                          </a:solidFill>
                          <a:effectLst/>
                        </a:rPr>
                        <a:t>2</a:t>
                      </a:r>
                      <a:endParaRPr lang="en-IE" sz="900" dirty="0">
                        <a:solidFill>
                          <a:srgbClr val="002060"/>
                        </a:solidFill>
                        <a:effectLst/>
                        <a:latin typeface="Times New Roman" panose="02020603050405020304" pitchFamily="18" charset="0"/>
                        <a:ea typeface="Times New Roman" panose="02020603050405020304" pitchFamily="18" charset="0"/>
                      </a:endParaRPr>
                    </a:p>
                  </a:txBody>
                  <a:tcPr marL="60616" marR="60616" marT="0" marB="0"/>
                </a:tc>
                <a:tc>
                  <a:txBody>
                    <a:bodyPr/>
                    <a:lstStyle/>
                    <a:p>
                      <a:pPr algn="ctr"/>
                      <a:r>
                        <a:rPr lang="en-GB" sz="900" dirty="0">
                          <a:solidFill>
                            <a:srgbClr val="002060"/>
                          </a:solidFill>
                          <a:effectLst/>
                        </a:rPr>
                        <a:t>Neither agree nor disagree</a:t>
                      </a:r>
                      <a:endParaRPr lang="en-IE" sz="900" dirty="0">
                        <a:solidFill>
                          <a:srgbClr val="002060"/>
                        </a:solidFill>
                        <a:effectLst/>
                      </a:endParaRPr>
                    </a:p>
                    <a:p>
                      <a:pPr algn="ctr"/>
                      <a:r>
                        <a:rPr lang="en-GB" sz="900" dirty="0">
                          <a:solidFill>
                            <a:srgbClr val="002060"/>
                          </a:solidFill>
                          <a:effectLst/>
                        </a:rPr>
                        <a:t>3</a:t>
                      </a:r>
                      <a:endParaRPr lang="en-IE" sz="900" dirty="0">
                        <a:solidFill>
                          <a:srgbClr val="002060"/>
                        </a:solidFill>
                        <a:effectLst/>
                        <a:latin typeface="Times New Roman" panose="02020603050405020304" pitchFamily="18" charset="0"/>
                        <a:ea typeface="Times New Roman" panose="02020603050405020304" pitchFamily="18" charset="0"/>
                      </a:endParaRPr>
                    </a:p>
                  </a:txBody>
                  <a:tcPr marL="60616" marR="60616" marT="0" marB="0"/>
                </a:tc>
                <a:tc>
                  <a:txBody>
                    <a:bodyPr/>
                    <a:lstStyle/>
                    <a:p>
                      <a:pPr algn="ctr"/>
                      <a:r>
                        <a:rPr lang="en-GB" sz="900" dirty="0">
                          <a:solidFill>
                            <a:srgbClr val="002060"/>
                          </a:solidFill>
                          <a:effectLst/>
                        </a:rPr>
                        <a:t>Agree</a:t>
                      </a:r>
                      <a:endParaRPr lang="en-IE" sz="900" dirty="0">
                        <a:solidFill>
                          <a:srgbClr val="002060"/>
                        </a:solidFill>
                        <a:effectLst/>
                      </a:endParaRPr>
                    </a:p>
                    <a:p>
                      <a:pPr algn="ctr"/>
                      <a:r>
                        <a:rPr lang="en-GB" sz="900" dirty="0">
                          <a:solidFill>
                            <a:srgbClr val="002060"/>
                          </a:solidFill>
                          <a:effectLst/>
                        </a:rPr>
                        <a:t>4</a:t>
                      </a:r>
                      <a:endParaRPr lang="en-IE" sz="900" dirty="0">
                        <a:solidFill>
                          <a:srgbClr val="002060"/>
                        </a:solidFill>
                        <a:effectLst/>
                        <a:latin typeface="Times New Roman" panose="02020603050405020304" pitchFamily="18" charset="0"/>
                        <a:ea typeface="Times New Roman" panose="02020603050405020304" pitchFamily="18" charset="0"/>
                      </a:endParaRPr>
                    </a:p>
                  </a:txBody>
                  <a:tcPr marL="60616" marR="60616" marT="0" marB="0"/>
                </a:tc>
                <a:tc>
                  <a:txBody>
                    <a:bodyPr/>
                    <a:lstStyle/>
                    <a:p>
                      <a:pPr algn="ctr"/>
                      <a:r>
                        <a:rPr lang="en-GB" sz="900" dirty="0">
                          <a:solidFill>
                            <a:srgbClr val="002060"/>
                          </a:solidFill>
                          <a:effectLst/>
                        </a:rPr>
                        <a:t>Strongly agree</a:t>
                      </a:r>
                      <a:endParaRPr lang="en-IE" sz="900" dirty="0">
                        <a:solidFill>
                          <a:srgbClr val="002060"/>
                        </a:solidFill>
                        <a:effectLst/>
                      </a:endParaRPr>
                    </a:p>
                    <a:p>
                      <a:pPr algn="ctr"/>
                      <a:r>
                        <a:rPr lang="en-GB" sz="900" dirty="0">
                          <a:solidFill>
                            <a:srgbClr val="002060"/>
                          </a:solidFill>
                          <a:effectLst/>
                        </a:rPr>
                        <a:t>5</a:t>
                      </a:r>
                      <a:endParaRPr lang="en-IE" sz="900" dirty="0">
                        <a:solidFill>
                          <a:srgbClr val="002060"/>
                        </a:solidFill>
                        <a:effectLst/>
                        <a:latin typeface="Times New Roman" panose="02020603050405020304" pitchFamily="18" charset="0"/>
                        <a:ea typeface="Times New Roman" panose="02020603050405020304" pitchFamily="18" charset="0"/>
                      </a:endParaRPr>
                    </a:p>
                  </a:txBody>
                  <a:tcPr marL="60616" marR="60616" marT="0" marB="0"/>
                </a:tc>
                <a:extLst>
                  <a:ext uri="{0D108BD9-81ED-4DB2-BD59-A6C34878D82A}">
                    <a16:rowId xmlns:a16="http://schemas.microsoft.com/office/drawing/2014/main" val="2188117291"/>
                  </a:ext>
                </a:extLst>
              </a:tr>
              <a:tr h="328140">
                <a:tc>
                  <a:txBody>
                    <a:bodyPr/>
                    <a:lstStyle/>
                    <a:p>
                      <a:r>
                        <a:rPr lang="en-GB" sz="800" dirty="0">
                          <a:effectLst/>
                        </a:rPr>
                        <a:t>7</a:t>
                      </a:r>
                      <a:endParaRPr lang="en-IE" sz="1100" dirty="0">
                        <a:effectLst/>
                        <a:latin typeface="Times New Roman" panose="02020603050405020304" pitchFamily="18" charset="0"/>
                        <a:ea typeface="Times New Roman" panose="02020603050405020304" pitchFamily="18" charset="0"/>
                      </a:endParaRPr>
                    </a:p>
                  </a:txBody>
                  <a:tcPr marL="60616" marR="60616" marT="0" marB="0"/>
                </a:tc>
                <a:tc>
                  <a:txBody>
                    <a:bodyPr/>
                    <a:lstStyle/>
                    <a:p>
                      <a:r>
                        <a:rPr lang="en-GB" sz="1400" dirty="0">
                          <a:solidFill>
                            <a:srgbClr val="002060"/>
                          </a:solidFill>
                          <a:effectLst/>
                          <a:latin typeface="Helvetica" pitchFamily="2" charset="0"/>
                        </a:rPr>
                        <a:t>I arrange events others enjoy</a:t>
                      </a:r>
                      <a:endParaRPr lang="en-IE" sz="1400" dirty="0">
                        <a:solidFill>
                          <a:srgbClr val="002060"/>
                        </a:solidFill>
                        <a:effectLst/>
                        <a:latin typeface="Helvetica" pitchFamily="2" charset="0"/>
                        <a:ea typeface="Times New Roman" panose="02020603050405020304" pitchFamily="18" charset="0"/>
                      </a:endParaRPr>
                    </a:p>
                  </a:txBody>
                  <a:tcPr marL="60616" marR="60616" marT="0" marB="0"/>
                </a:tc>
                <a:tc>
                  <a:txBody>
                    <a:bodyPr/>
                    <a:lstStyle/>
                    <a:p>
                      <a:pPr algn="ctr"/>
                      <a:r>
                        <a:rPr lang="en-GB" sz="900" dirty="0">
                          <a:solidFill>
                            <a:srgbClr val="002060"/>
                          </a:solidFill>
                          <a:effectLst/>
                        </a:rPr>
                        <a:t>Strongly disagree</a:t>
                      </a:r>
                      <a:endParaRPr lang="en-IE" sz="900" dirty="0">
                        <a:solidFill>
                          <a:srgbClr val="002060"/>
                        </a:solidFill>
                        <a:effectLst/>
                      </a:endParaRPr>
                    </a:p>
                    <a:p>
                      <a:pPr algn="ctr"/>
                      <a:r>
                        <a:rPr lang="en-GB" sz="900" dirty="0">
                          <a:solidFill>
                            <a:srgbClr val="002060"/>
                          </a:solidFill>
                          <a:effectLst/>
                        </a:rPr>
                        <a:t>1</a:t>
                      </a:r>
                      <a:endParaRPr lang="en-IE" sz="900" dirty="0">
                        <a:solidFill>
                          <a:srgbClr val="002060"/>
                        </a:solidFill>
                        <a:effectLst/>
                        <a:latin typeface="Times New Roman" panose="02020603050405020304" pitchFamily="18" charset="0"/>
                        <a:ea typeface="Times New Roman" panose="02020603050405020304" pitchFamily="18" charset="0"/>
                      </a:endParaRPr>
                    </a:p>
                  </a:txBody>
                  <a:tcPr marL="60616" marR="60616" marT="0" marB="0"/>
                </a:tc>
                <a:tc>
                  <a:txBody>
                    <a:bodyPr/>
                    <a:lstStyle/>
                    <a:p>
                      <a:pPr algn="ctr"/>
                      <a:r>
                        <a:rPr lang="en-GB" sz="900" dirty="0">
                          <a:solidFill>
                            <a:srgbClr val="002060"/>
                          </a:solidFill>
                          <a:effectLst/>
                        </a:rPr>
                        <a:t>Disagree</a:t>
                      </a:r>
                      <a:endParaRPr lang="en-IE" sz="900" dirty="0">
                        <a:solidFill>
                          <a:srgbClr val="002060"/>
                        </a:solidFill>
                        <a:effectLst/>
                      </a:endParaRPr>
                    </a:p>
                    <a:p>
                      <a:pPr algn="ctr"/>
                      <a:r>
                        <a:rPr lang="en-GB" sz="900" dirty="0">
                          <a:solidFill>
                            <a:srgbClr val="002060"/>
                          </a:solidFill>
                          <a:effectLst/>
                        </a:rPr>
                        <a:t>2</a:t>
                      </a:r>
                      <a:endParaRPr lang="en-IE" sz="900" dirty="0">
                        <a:solidFill>
                          <a:srgbClr val="002060"/>
                        </a:solidFill>
                        <a:effectLst/>
                        <a:latin typeface="Times New Roman" panose="02020603050405020304" pitchFamily="18" charset="0"/>
                        <a:ea typeface="Times New Roman" panose="02020603050405020304" pitchFamily="18" charset="0"/>
                      </a:endParaRPr>
                    </a:p>
                  </a:txBody>
                  <a:tcPr marL="60616" marR="60616" marT="0" marB="0"/>
                </a:tc>
                <a:tc>
                  <a:txBody>
                    <a:bodyPr/>
                    <a:lstStyle/>
                    <a:p>
                      <a:pPr algn="ctr"/>
                      <a:r>
                        <a:rPr lang="en-GB" sz="900" dirty="0">
                          <a:solidFill>
                            <a:srgbClr val="002060"/>
                          </a:solidFill>
                          <a:effectLst/>
                        </a:rPr>
                        <a:t>Neither agree nor disagree</a:t>
                      </a:r>
                      <a:endParaRPr lang="en-IE" sz="900" dirty="0">
                        <a:solidFill>
                          <a:srgbClr val="002060"/>
                        </a:solidFill>
                        <a:effectLst/>
                      </a:endParaRPr>
                    </a:p>
                    <a:p>
                      <a:pPr algn="ctr"/>
                      <a:r>
                        <a:rPr lang="en-GB" sz="900" dirty="0">
                          <a:solidFill>
                            <a:srgbClr val="002060"/>
                          </a:solidFill>
                          <a:effectLst/>
                        </a:rPr>
                        <a:t>3</a:t>
                      </a:r>
                      <a:endParaRPr lang="en-IE" sz="900" dirty="0">
                        <a:solidFill>
                          <a:srgbClr val="002060"/>
                        </a:solidFill>
                        <a:effectLst/>
                        <a:latin typeface="Times New Roman" panose="02020603050405020304" pitchFamily="18" charset="0"/>
                        <a:ea typeface="Times New Roman" panose="02020603050405020304" pitchFamily="18" charset="0"/>
                      </a:endParaRPr>
                    </a:p>
                  </a:txBody>
                  <a:tcPr marL="60616" marR="60616" marT="0" marB="0"/>
                </a:tc>
                <a:tc>
                  <a:txBody>
                    <a:bodyPr/>
                    <a:lstStyle/>
                    <a:p>
                      <a:pPr algn="ctr"/>
                      <a:r>
                        <a:rPr lang="en-GB" sz="900" dirty="0">
                          <a:solidFill>
                            <a:srgbClr val="002060"/>
                          </a:solidFill>
                          <a:effectLst/>
                        </a:rPr>
                        <a:t>Agree</a:t>
                      </a:r>
                      <a:endParaRPr lang="en-IE" sz="900" dirty="0">
                        <a:solidFill>
                          <a:srgbClr val="002060"/>
                        </a:solidFill>
                        <a:effectLst/>
                      </a:endParaRPr>
                    </a:p>
                    <a:p>
                      <a:pPr algn="ctr"/>
                      <a:r>
                        <a:rPr lang="en-GB" sz="900" dirty="0">
                          <a:solidFill>
                            <a:srgbClr val="002060"/>
                          </a:solidFill>
                          <a:effectLst/>
                        </a:rPr>
                        <a:t>4</a:t>
                      </a:r>
                      <a:endParaRPr lang="en-IE" sz="900" dirty="0">
                        <a:solidFill>
                          <a:srgbClr val="002060"/>
                        </a:solidFill>
                        <a:effectLst/>
                        <a:latin typeface="Times New Roman" panose="02020603050405020304" pitchFamily="18" charset="0"/>
                        <a:ea typeface="Times New Roman" panose="02020603050405020304" pitchFamily="18" charset="0"/>
                      </a:endParaRPr>
                    </a:p>
                  </a:txBody>
                  <a:tcPr marL="60616" marR="60616" marT="0" marB="0"/>
                </a:tc>
                <a:tc>
                  <a:txBody>
                    <a:bodyPr/>
                    <a:lstStyle/>
                    <a:p>
                      <a:pPr algn="ctr"/>
                      <a:r>
                        <a:rPr lang="en-GB" sz="900" dirty="0">
                          <a:solidFill>
                            <a:srgbClr val="002060"/>
                          </a:solidFill>
                          <a:effectLst/>
                        </a:rPr>
                        <a:t>Strongly agree</a:t>
                      </a:r>
                      <a:endParaRPr lang="en-IE" sz="900" dirty="0">
                        <a:solidFill>
                          <a:srgbClr val="002060"/>
                        </a:solidFill>
                        <a:effectLst/>
                      </a:endParaRPr>
                    </a:p>
                    <a:p>
                      <a:pPr algn="ctr"/>
                      <a:r>
                        <a:rPr lang="en-GB" sz="900" dirty="0">
                          <a:solidFill>
                            <a:srgbClr val="002060"/>
                          </a:solidFill>
                          <a:effectLst/>
                        </a:rPr>
                        <a:t>5</a:t>
                      </a:r>
                      <a:endParaRPr lang="en-IE" sz="900" dirty="0">
                        <a:solidFill>
                          <a:srgbClr val="002060"/>
                        </a:solidFill>
                        <a:effectLst/>
                        <a:latin typeface="Times New Roman" panose="02020603050405020304" pitchFamily="18" charset="0"/>
                        <a:ea typeface="Times New Roman" panose="02020603050405020304" pitchFamily="18" charset="0"/>
                      </a:endParaRPr>
                    </a:p>
                  </a:txBody>
                  <a:tcPr marL="60616" marR="60616" marT="0" marB="0"/>
                </a:tc>
                <a:extLst>
                  <a:ext uri="{0D108BD9-81ED-4DB2-BD59-A6C34878D82A}">
                    <a16:rowId xmlns:a16="http://schemas.microsoft.com/office/drawing/2014/main" val="2602300670"/>
                  </a:ext>
                </a:extLst>
              </a:tr>
              <a:tr h="328140">
                <a:tc>
                  <a:txBody>
                    <a:bodyPr/>
                    <a:lstStyle/>
                    <a:p>
                      <a:r>
                        <a:rPr lang="en-GB" sz="800" dirty="0">
                          <a:effectLst/>
                        </a:rPr>
                        <a:t>8</a:t>
                      </a:r>
                      <a:endParaRPr lang="en-IE" sz="1100" dirty="0">
                        <a:effectLst/>
                        <a:latin typeface="Times New Roman" panose="02020603050405020304" pitchFamily="18" charset="0"/>
                        <a:ea typeface="Times New Roman" panose="02020603050405020304" pitchFamily="18" charset="0"/>
                      </a:endParaRPr>
                    </a:p>
                  </a:txBody>
                  <a:tcPr marL="60616" marR="60616" marT="0" marB="0"/>
                </a:tc>
                <a:tc>
                  <a:txBody>
                    <a:bodyPr/>
                    <a:lstStyle/>
                    <a:p>
                      <a:r>
                        <a:rPr lang="en-GB" sz="1400" dirty="0">
                          <a:solidFill>
                            <a:srgbClr val="002060"/>
                          </a:solidFill>
                          <a:effectLst/>
                          <a:latin typeface="Helvetica" pitchFamily="2" charset="0"/>
                        </a:rPr>
                        <a:t>I help other people feel better when they are down</a:t>
                      </a:r>
                    </a:p>
                    <a:p>
                      <a:endParaRPr lang="en-IE" sz="1400" dirty="0">
                        <a:solidFill>
                          <a:srgbClr val="002060"/>
                        </a:solidFill>
                        <a:effectLst/>
                        <a:latin typeface="Helvetica" pitchFamily="2" charset="0"/>
                        <a:ea typeface="Times New Roman" panose="02020603050405020304" pitchFamily="18" charset="0"/>
                      </a:endParaRPr>
                    </a:p>
                  </a:txBody>
                  <a:tcPr marL="60616" marR="60616" marT="0" marB="0"/>
                </a:tc>
                <a:tc>
                  <a:txBody>
                    <a:bodyPr/>
                    <a:lstStyle/>
                    <a:p>
                      <a:pPr algn="ctr"/>
                      <a:r>
                        <a:rPr lang="en-GB" sz="900" dirty="0">
                          <a:solidFill>
                            <a:srgbClr val="002060"/>
                          </a:solidFill>
                          <a:effectLst/>
                        </a:rPr>
                        <a:t>Strongly disagree</a:t>
                      </a:r>
                      <a:endParaRPr lang="en-IE" sz="900" dirty="0">
                        <a:solidFill>
                          <a:srgbClr val="002060"/>
                        </a:solidFill>
                        <a:effectLst/>
                      </a:endParaRPr>
                    </a:p>
                    <a:p>
                      <a:pPr algn="ctr"/>
                      <a:r>
                        <a:rPr lang="en-GB" sz="900" dirty="0">
                          <a:solidFill>
                            <a:srgbClr val="002060"/>
                          </a:solidFill>
                          <a:effectLst/>
                        </a:rPr>
                        <a:t>1</a:t>
                      </a:r>
                      <a:endParaRPr lang="en-IE" sz="900" dirty="0">
                        <a:solidFill>
                          <a:srgbClr val="002060"/>
                        </a:solidFill>
                        <a:effectLst/>
                        <a:latin typeface="Times New Roman" panose="02020603050405020304" pitchFamily="18" charset="0"/>
                        <a:ea typeface="Times New Roman" panose="02020603050405020304" pitchFamily="18" charset="0"/>
                      </a:endParaRPr>
                    </a:p>
                  </a:txBody>
                  <a:tcPr marL="60616" marR="60616" marT="0" marB="0"/>
                </a:tc>
                <a:tc>
                  <a:txBody>
                    <a:bodyPr/>
                    <a:lstStyle/>
                    <a:p>
                      <a:pPr algn="ctr"/>
                      <a:r>
                        <a:rPr lang="en-GB" sz="900" dirty="0">
                          <a:solidFill>
                            <a:srgbClr val="002060"/>
                          </a:solidFill>
                          <a:effectLst/>
                        </a:rPr>
                        <a:t>Disagree</a:t>
                      </a:r>
                      <a:endParaRPr lang="en-IE" sz="900" dirty="0">
                        <a:solidFill>
                          <a:srgbClr val="002060"/>
                        </a:solidFill>
                        <a:effectLst/>
                      </a:endParaRPr>
                    </a:p>
                    <a:p>
                      <a:pPr algn="ctr"/>
                      <a:r>
                        <a:rPr lang="en-GB" sz="900" dirty="0">
                          <a:solidFill>
                            <a:srgbClr val="002060"/>
                          </a:solidFill>
                          <a:effectLst/>
                        </a:rPr>
                        <a:t>2</a:t>
                      </a:r>
                      <a:endParaRPr lang="en-IE" sz="900" dirty="0">
                        <a:solidFill>
                          <a:srgbClr val="002060"/>
                        </a:solidFill>
                        <a:effectLst/>
                        <a:latin typeface="Times New Roman" panose="02020603050405020304" pitchFamily="18" charset="0"/>
                        <a:ea typeface="Times New Roman" panose="02020603050405020304" pitchFamily="18" charset="0"/>
                      </a:endParaRPr>
                    </a:p>
                  </a:txBody>
                  <a:tcPr marL="60616" marR="60616" marT="0" marB="0"/>
                </a:tc>
                <a:tc>
                  <a:txBody>
                    <a:bodyPr/>
                    <a:lstStyle/>
                    <a:p>
                      <a:pPr algn="ctr"/>
                      <a:r>
                        <a:rPr lang="en-GB" sz="900" dirty="0">
                          <a:solidFill>
                            <a:srgbClr val="002060"/>
                          </a:solidFill>
                          <a:effectLst/>
                        </a:rPr>
                        <a:t>Neither agree nor disagree</a:t>
                      </a:r>
                      <a:endParaRPr lang="en-IE" sz="900" dirty="0">
                        <a:solidFill>
                          <a:srgbClr val="002060"/>
                        </a:solidFill>
                        <a:effectLst/>
                      </a:endParaRPr>
                    </a:p>
                    <a:p>
                      <a:pPr algn="ctr"/>
                      <a:r>
                        <a:rPr lang="en-GB" sz="900" dirty="0">
                          <a:solidFill>
                            <a:srgbClr val="002060"/>
                          </a:solidFill>
                          <a:effectLst/>
                        </a:rPr>
                        <a:t>3</a:t>
                      </a:r>
                      <a:endParaRPr lang="en-IE" sz="900" dirty="0">
                        <a:solidFill>
                          <a:srgbClr val="002060"/>
                        </a:solidFill>
                        <a:effectLst/>
                        <a:latin typeface="Times New Roman" panose="02020603050405020304" pitchFamily="18" charset="0"/>
                        <a:ea typeface="Times New Roman" panose="02020603050405020304" pitchFamily="18" charset="0"/>
                      </a:endParaRPr>
                    </a:p>
                  </a:txBody>
                  <a:tcPr marL="60616" marR="60616" marT="0" marB="0"/>
                </a:tc>
                <a:tc>
                  <a:txBody>
                    <a:bodyPr/>
                    <a:lstStyle/>
                    <a:p>
                      <a:pPr algn="ctr"/>
                      <a:r>
                        <a:rPr lang="en-GB" sz="900" dirty="0">
                          <a:solidFill>
                            <a:srgbClr val="002060"/>
                          </a:solidFill>
                          <a:effectLst/>
                        </a:rPr>
                        <a:t>Agree</a:t>
                      </a:r>
                      <a:endParaRPr lang="en-IE" sz="900" dirty="0">
                        <a:solidFill>
                          <a:srgbClr val="002060"/>
                        </a:solidFill>
                        <a:effectLst/>
                      </a:endParaRPr>
                    </a:p>
                    <a:p>
                      <a:pPr algn="ctr"/>
                      <a:r>
                        <a:rPr lang="en-GB" sz="900" dirty="0">
                          <a:solidFill>
                            <a:srgbClr val="002060"/>
                          </a:solidFill>
                          <a:effectLst/>
                        </a:rPr>
                        <a:t>4</a:t>
                      </a:r>
                      <a:endParaRPr lang="en-IE" sz="900" dirty="0">
                        <a:solidFill>
                          <a:srgbClr val="002060"/>
                        </a:solidFill>
                        <a:effectLst/>
                        <a:latin typeface="Times New Roman" panose="02020603050405020304" pitchFamily="18" charset="0"/>
                        <a:ea typeface="Times New Roman" panose="02020603050405020304" pitchFamily="18" charset="0"/>
                      </a:endParaRPr>
                    </a:p>
                  </a:txBody>
                  <a:tcPr marL="60616" marR="60616" marT="0" marB="0"/>
                </a:tc>
                <a:tc>
                  <a:txBody>
                    <a:bodyPr/>
                    <a:lstStyle/>
                    <a:p>
                      <a:pPr algn="ctr"/>
                      <a:r>
                        <a:rPr lang="en-GB" sz="900" dirty="0">
                          <a:solidFill>
                            <a:srgbClr val="002060"/>
                          </a:solidFill>
                          <a:effectLst/>
                        </a:rPr>
                        <a:t>Strongly agree</a:t>
                      </a:r>
                      <a:endParaRPr lang="en-IE" sz="900" dirty="0">
                        <a:solidFill>
                          <a:srgbClr val="002060"/>
                        </a:solidFill>
                        <a:effectLst/>
                      </a:endParaRPr>
                    </a:p>
                    <a:p>
                      <a:pPr algn="ctr"/>
                      <a:r>
                        <a:rPr lang="en-GB" sz="900" dirty="0">
                          <a:solidFill>
                            <a:srgbClr val="002060"/>
                          </a:solidFill>
                          <a:effectLst/>
                        </a:rPr>
                        <a:t>5</a:t>
                      </a:r>
                      <a:endParaRPr lang="en-IE" sz="900" dirty="0">
                        <a:solidFill>
                          <a:srgbClr val="002060"/>
                        </a:solidFill>
                        <a:effectLst/>
                        <a:latin typeface="Times New Roman" panose="02020603050405020304" pitchFamily="18" charset="0"/>
                        <a:ea typeface="Times New Roman" panose="02020603050405020304" pitchFamily="18" charset="0"/>
                      </a:endParaRPr>
                    </a:p>
                  </a:txBody>
                  <a:tcPr marL="60616" marR="60616" marT="0" marB="0"/>
                </a:tc>
                <a:extLst>
                  <a:ext uri="{0D108BD9-81ED-4DB2-BD59-A6C34878D82A}">
                    <a16:rowId xmlns:a16="http://schemas.microsoft.com/office/drawing/2014/main" val="2403099663"/>
                  </a:ext>
                </a:extLst>
              </a:tr>
              <a:tr h="328140">
                <a:tc>
                  <a:txBody>
                    <a:bodyPr/>
                    <a:lstStyle/>
                    <a:p>
                      <a:r>
                        <a:rPr lang="en-GB" sz="800" dirty="0">
                          <a:effectLst/>
                        </a:rPr>
                        <a:t>9</a:t>
                      </a:r>
                      <a:endParaRPr lang="en-IE" sz="1100" dirty="0">
                        <a:effectLst/>
                        <a:latin typeface="Times New Roman" panose="02020603050405020304" pitchFamily="18" charset="0"/>
                        <a:ea typeface="Times New Roman" panose="02020603050405020304" pitchFamily="18" charset="0"/>
                      </a:endParaRPr>
                    </a:p>
                  </a:txBody>
                  <a:tcPr marL="60616" marR="60616" marT="0" marB="0"/>
                </a:tc>
                <a:tc>
                  <a:txBody>
                    <a:bodyPr/>
                    <a:lstStyle/>
                    <a:p>
                      <a:r>
                        <a:rPr lang="en-GB" sz="1400" dirty="0">
                          <a:solidFill>
                            <a:srgbClr val="002060"/>
                          </a:solidFill>
                          <a:effectLst/>
                          <a:latin typeface="Helvetica" pitchFamily="2" charset="0"/>
                        </a:rPr>
                        <a:t>When I am in a positive mood, I am able to come up with new ideas</a:t>
                      </a:r>
                      <a:endParaRPr lang="en-IE" sz="1400" dirty="0">
                        <a:solidFill>
                          <a:srgbClr val="002060"/>
                        </a:solidFill>
                        <a:effectLst/>
                        <a:latin typeface="Helvetica" pitchFamily="2" charset="0"/>
                        <a:ea typeface="Times New Roman" panose="02020603050405020304" pitchFamily="18" charset="0"/>
                      </a:endParaRPr>
                    </a:p>
                  </a:txBody>
                  <a:tcPr marL="60616" marR="60616" marT="0" marB="0"/>
                </a:tc>
                <a:tc>
                  <a:txBody>
                    <a:bodyPr/>
                    <a:lstStyle/>
                    <a:p>
                      <a:pPr algn="ctr"/>
                      <a:r>
                        <a:rPr lang="en-GB" sz="900" dirty="0">
                          <a:solidFill>
                            <a:srgbClr val="002060"/>
                          </a:solidFill>
                          <a:effectLst/>
                        </a:rPr>
                        <a:t>Strongly disagree</a:t>
                      </a:r>
                      <a:endParaRPr lang="en-IE" sz="900" dirty="0">
                        <a:solidFill>
                          <a:srgbClr val="002060"/>
                        </a:solidFill>
                        <a:effectLst/>
                      </a:endParaRPr>
                    </a:p>
                    <a:p>
                      <a:pPr algn="ctr"/>
                      <a:r>
                        <a:rPr lang="en-GB" sz="900" dirty="0">
                          <a:solidFill>
                            <a:srgbClr val="002060"/>
                          </a:solidFill>
                          <a:effectLst/>
                        </a:rPr>
                        <a:t>1</a:t>
                      </a:r>
                      <a:endParaRPr lang="en-IE" sz="900" dirty="0">
                        <a:solidFill>
                          <a:srgbClr val="002060"/>
                        </a:solidFill>
                        <a:effectLst/>
                        <a:latin typeface="Times New Roman" panose="02020603050405020304" pitchFamily="18" charset="0"/>
                        <a:ea typeface="Times New Roman" panose="02020603050405020304" pitchFamily="18" charset="0"/>
                      </a:endParaRPr>
                    </a:p>
                  </a:txBody>
                  <a:tcPr marL="60616" marR="60616" marT="0" marB="0"/>
                </a:tc>
                <a:tc>
                  <a:txBody>
                    <a:bodyPr/>
                    <a:lstStyle/>
                    <a:p>
                      <a:pPr algn="ctr"/>
                      <a:r>
                        <a:rPr lang="en-GB" sz="900" dirty="0">
                          <a:solidFill>
                            <a:srgbClr val="002060"/>
                          </a:solidFill>
                          <a:effectLst/>
                        </a:rPr>
                        <a:t>Disagree</a:t>
                      </a:r>
                      <a:endParaRPr lang="en-IE" sz="900" dirty="0">
                        <a:solidFill>
                          <a:srgbClr val="002060"/>
                        </a:solidFill>
                        <a:effectLst/>
                      </a:endParaRPr>
                    </a:p>
                    <a:p>
                      <a:pPr algn="ctr"/>
                      <a:r>
                        <a:rPr lang="en-GB" sz="900" dirty="0">
                          <a:solidFill>
                            <a:srgbClr val="002060"/>
                          </a:solidFill>
                          <a:effectLst/>
                        </a:rPr>
                        <a:t>2</a:t>
                      </a:r>
                      <a:endParaRPr lang="en-IE" sz="900" dirty="0">
                        <a:solidFill>
                          <a:srgbClr val="002060"/>
                        </a:solidFill>
                        <a:effectLst/>
                        <a:latin typeface="Times New Roman" panose="02020603050405020304" pitchFamily="18" charset="0"/>
                        <a:ea typeface="Times New Roman" panose="02020603050405020304" pitchFamily="18" charset="0"/>
                      </a:endParaRPr>
                    </a:p>
                  </a:txBody>
                  <a:tcPr marL="60616" marR="60616" marT="0" marB="0"/>
                </a:tc>
                <a:tc>
                  <a:txBody>
                    <a:bodyPr/>
                    <a:lstStyle/>
                    <a:p>
                      <a:pPr algn="ctr"/>
                      <a:r>
                        <a:rPr lang="en-GB" sz="900" dirty="0">
                          <a:solidFill>
                            <a:srgbClr val="002060"/>
                          </a:solidFill>
                          <a:effectLst/>
                        </a:rPr>
                        <a:t>Neither agree nor disagree</a:t>
                      </a:r>
                      <a:endParaRPr lang="en-IE" sz="900" dirty="0">
                        <a:solidFill>
                          <a:srgbClr val="002060"/>
                        </a:solidFill>
                        <a:effectLst/>
                      </a:endParaRPr>
                    </a:p>
                    <a:p>
                      <a:pPr algn="ctr"/>
                      <a:r>
                        <a:rPr lang="en-GB" sz="900" dirty="0">
                          <a:solidFill>
                            <a:srgbClr val="002060"/>
                          </a:solidFill>
                          <a:effectLst/>
                        </a:rPr>
                        <a:t>3</a:t>
                      </a:r>
                      <a:endParaRPr lang="en-IE" sz="900" dirty="0">
                        <a:solidFill>
                          <a:srgbClr val="002060"/>
                        </a:solidFill>
                        <a:effectLst/>
                        <a:latin typeface="Times New Roman" panose="02020603050405020304" pitchFamily="18" charset="0"/>
                        <a:ea typeface="Times New Roman" panose="02020603050405020304" pitchFamily="18" charset="0"/>
                      </a:endParaRPr>
                    </a:p>
                  </a:txBody>
                  <a:tcPr marL="60616" marR="60616" marT="0" marB="0"/>
                </a:tc>
                <a:tc>
                  <a:txBody>
                    <a:bodyPr/>
                    <a:lstStyle/>
                    <a:p>
                      <a:pPr algn="ctr"/>
                      <a:r>
                        <a:rPr lang="en-GB" sz="900" dirty="0">
                          <a:solidFill>
                            <a:srgbClr val="002060"/>
                          </a:solidFill>
                          <a:effectLst/>
                        </a:rPr>
                        <a:t>Agree</a:t>
                      </a:r>
                      <a:endParaRPr lang="en-IE" sz="900" dirty="0">
                        <a:solidFill>
                          <a:srgbClr val="002060"/>
                        </a:solidFill>
                        <a:effectLst/>
                      </a:endParaRPr>
                    </a:p>
                    <a:p>
                      <a:pPr algn="ctr"/>
                      <a:r>
                        <a:rPr lang="en-GB" sz="900" dirty="0">
                          <a:solidFill>
                            <a:srgbClr val="002060"/>
                          </a:solidFill>
                          <a:effectLst/>
                        </a:rPr>
                        <a:t>4</a:t>
                      </a:r>
                      <a:endParaRPr lang="en-IE" sz="900" dirty="0">
                        <a:solidFill>
                          <a:srgbClr val="002060"/>
                        </a:solidFill>
                        <a:effectLst/>
                        <a:latin typeface="Times New Roman" panose="02020603050405020304" pitchFamily="18" charset="0"/>
                        <a:ea typeface="Times New Roman" panose="02020603050405020304" pitchFamily="18" charset="0"/>
                      </a:endParaRPr>
                    </a:p>
                  </a:txBody>
                  <a:tcPr marL="60616" marR="60616" marT="0" marB="0"/>
                </a:tc>
                <a:tc>
                  <a:txBody>
                    <a:bodyPr/>
                    <a:lstStyle/>
                    <a:p>
                      <a:pPr algn="ctr"/>
                      <a:r>
                        <a:rPr lang="en-GB" sz="900" dirty="0">
                          <a:solidFill>
                            <a:srgbClr val="002060"/>
                          </a:solidFill>
                          <a:effectLst/>
                        </a:rPr>
                        <a:t>Strongly agree</a:t>
                      </a:r>
                      <a:endParaRPr lang="en-IE" sz="900" dirty="0">
                        <a:solidFill>
                          <a:srgbClr val="002060"/>
                        </a:solidFill>
                        <a:effectLst/>
                      </a:endParaRPr>
                    </a:p>
                    <a:p>
                      <a:pPr algn="ctr"/>
                      <a:r>
                        <a:rPr lang="en-GB" sz="900" dirty="0">
                          <a:solidFill>
                            <a:srgbClr val="002060"/>
                          </a:solidFill>
                          <a:effectLst/>
                        </a:rPr>
                        <a:t>5</a:t>
                      </a:r>
                      <a:endParaRPr lang="en-IE" sz="900" dirty="0">
                        <a:solidFill>
                          <a:srgbClr val="002060"/>
                        </a:solidFill>
                        <a:effectLst/>
                        <a:latin typeface="Times New Roman" panose="02020603050405020304" pitchFamily="18" charset="0"/>
                        <a:ea typeface="Times New Roman" panose="02020603050405020304" pitchFamily="18" charset="0"/>
                      </a:endParaRPr>
                    </a:p>
                  </a:txBody>
                  <a:tcPr marL="60616" marR="60616" marT="0" marB="0"/>
                </a:tc>
                <a:extLst>
                  <a:ext uri="{0D108BD9-81ED-4DB2-BD59-A6C34878D82A}">
                    <a16:rowId xmlns:a16="http://schemas.microsoft.com/office/drawing/2014/main" val="900347297"/>
                  </a:ext>
                </a:extLst>
              </a:tr>
              <a:tr h="500024">
                <a:tc>
                  <a:txBody>
                    <a:bodyPr/>
                    <a:lstStyle/>
                    <a:p>
                      <a:r>
                        <a:rPr lang="en-GB" sz="800" dirty="0">
                          <a:effectLst/>
                        </a:rPr>
                        <a:t>10</a:t>
                      </a:r>
                      <a:endParaRPr lang="en-IE" sz="1100" dirty="0">
                        <a:effectLst/>
                        <a:latin typeface="Times New Roman" panose="02020603050405020304" pitchFamily="18" charset="0"/>
                        <a:ea typeface="Times New Roman" panose="02020603050405020304" pitchFamily="18" charset="0"/>
                      </a:endParaRPr>
                    </a:p>
                  </a:txBody>
                  <a:tcPr marL="60616" marR="60616" marT="0" marB="0"/>
                </a:tc>
                <a:tc>
                  <a:txBody>
                    <a:bodyPr/>
                    <a:lstStyle/>
                    <a:p>
                      <a:r>
                        <a:rPr lang="en-GB" sz="1400" dirty="0">
                          <a:solidFill>
                            <a:srgbClr val="002060"/>
                          </a:solidFill>
                          <a:effectLst/>
                          <a:latin typeface="Helvetica" pitchFamily="2" charset="0"/>
                        </a:rPr>
                        <a:t>I use good moods to help myself keep trying in the face of obstacles</a:t>
                      </a:r>
                      <a:endParaRPr lang="en-IE" sz="1400" dirty="0">
                        <a:solidFill>
                          <a:srgbClr val="002060"/>
                        </a:solidFill>
                        <a:effectLst/>
                        <a:latin typeface="Helvetica" pitchFamily="2" charset="0"/>
                        <a:ea typeface="Times New Roman" panose="02020603050405020304" pitchFamily="18" charset="0"/>
                      </a:endParaRPr>
                    </a:p>
                  </a:txBody>
                  <a:tcPr marL="60616" marR="60616" marT="0" marB="0"/>
                </a:tc>
                <a:tc>
                  <a:txBody>
                    <a:bodyPr/>
                    <a:lstStyle/>
                    <a:p>
                      <a:pPr algn="ctr"/>
                      <a:r>
                        <a:rPr lang="en-GB" sz="900" dirty="0">
                          <a:solidFill>
                            <a:srgbClr val="002060"/>
                          </a:solidFill>
                          <a:effectLst/>
                        </a:rPr>
                        <a:t>Strongly disagree</a:t>
                      </a:r>
                      <a:endParaRPr lang="en-IE" sz="900" dirty="0">
                        <a:solidFill>
                          <a:srgbClr val="002060"/>
                        </a:solidFill>
                        <a:effectLst/>
                      </a:endParaRPr>
                    </a:p>
                    <a:p>
                      <a:pPr algn="ctr"/>
                      <a:r>
                        <a:rPr lang="en-GB" sz="900" dirty="0">
                          <a:solidFill>
                            <a:srgbClr val="002060"/>
                          </a:solidFill>
                          <a:effectLst/>
                        </a:rPr>
                        <a:t>1</a:t>
                      </a:r>
                      <a:endParaRPr lang="en-IE" sz="900" dirty="0">
                        <a:solidFill>
                          <a:srgbClr val="002060"/>
                        </a:solidFill>
                        <a:effectLst/>
                        <a:latin typeface="Times New Roman" panose="02020603050405020304" pitchFamily="18" charset="0"/>
                        <a:ea typeface="Times New Roman" panose="02020603050405020304" pitchFamily="18" charset="0"/>
                      </a:endParaRPr>
                    </a:p>
                  </a:txBody>
                  <a:tcPr marL="60616" marR="60616" marT="0" marB="0"/>
                </a:tc>
                <a:tc>
                  <a:txBody>
                    <a:bodyPr/>
                    <a:lstStyle/>
                    <a:p>
                      <a:pPr algn="ctr"/>
                      <a:r>
                        <a:rPr lang="en-GB" sz="900" dirty="0">
                          <a:solidFill>
                            <a:srgbClr val="002060"/>
                          </a:solidFill>
                          <a:effectLst/>
                        </a:rPr>
                        <a:t>Disagree</a:t>
                      </a:r>
                      <a:endParaRPr lang="en-IE" sz="900" dirty="0">
                        <a:solidFill>
                          <a:srgbClr val="002060"/>
                        </a:solidFill>
                        <a:effectLst/>
                      </a:endParaRPr>
                    </a:p>
                    <a:p>
                      <a:pPr algn="ctr"/>
                      <a:r>
                        <a:rPr lang="en-GB" sz="900" dirty="0">
                          <a:solidFill>
                            <a:srgbClr val="002060"/>
                          </a:solidFill>
                          <a:effectLst/>
                        </a:rPr>
                        <a:t>2</a:t>
                      </a:r>
                      <a:endParaRPr lang="en-IE" sz="900" dirty="0">
                        <a:solidFill>
                          <a:srgbClr val="002060"/>
                        </a:solidFill>
                        <a:effectLst/>
                        <a:latin typeface="Times New Roman" panose="02020603050405020304" pitchFamily="18" charset="0"/>
                        <a:ea typeface="Times New Roman" panose="02020603050405020304" pitchFamily="18" charset="0"/>
                      </a:endParaRPr>
                    </a:p>
                  </a:txBody>
                  <a:tcPr marL="60616" marR="60616" marT="0" marB="0"/>
                </a:tc>
                <a:tc>
                  <a:txBody>
                    <a:bodyPr/>
                    <a:lstStyle/>
                    <a:p>
                      <a:pPr algn="ctr"/>
                      <a:r>
                        <a:rPr lang="en-GB" sz="900" dirty="0">
                          <a:solidFill>
                            <a:srgbClr val="002060"/>
                          </a:solidFill>
                          <a:effectLst/>
                        </a:rPr>
                        <a:t>Neither agree nor disagree</a:t>
                      </a:r>
                      <a:endParaRPr lang="en-IE" sz="900" dirty="0">
                        <a:solidFill>
                          <a:srgbClr val="002060"/>
                        </a:solidFill>
                        <a:effectLst/>
                      </a:endParaRPr>
                    </a:p>
                    <a:p>
                      <a:pPr algn="ctr"/>
                      <a:r>
                        <a:rPr lang="en-GB" sz="900" dirty="0">
                          <a:solidFill>
                            <a:srgbClr val="002060"/>
                          </a:solidFill>
                          <a:effectLst/>
                        </a:rPr>
                        <a:t>3</a:t>
                      </a:r>
                      <a:endParaRPr lang="en-IE" sz="900" dirty="0">
                        <a:solidFill>
                          <a:srgbClr val="002060"/>
                        </a:solidFill>
                        <a:effectLst/>
                        <a:latin typeface="Times New Roman" panose="02020603050405020304" pitchFamily="18" charset="0"/>
                        <a:ea typeface="Times New Roman" panose="02020603050405020304" pitchFamily="18" charset="0"/>
                      </a:endParaRPr>
                    </a:p>
                  </a:txBody>
                  <a:tcPr marL="60616" marR="60616" marT="0" marB="0"/>
                </a:tc>
                <a:tc>
                  <a:txBody>
                    <a:bodyPr/>
                    <a:lstStyle/>
                    <a:p>
                      <a:pPr algn="ctr"/>
                      <a:r>
                        <a:rPr lang="en-GB" sz="900" dirty="0">
                          <a:solidFill>
                            <a:srgbClr val="002060"/>
                          </a:solidFill>
                          <a:effectLst/>
                        </a:rPr>
                        <a:t>Agree</a:t>
                      </a:r>
                      <a:endParaRPr lang="en-IE" sz="900" dirty="0">
                        <a:solidFill>
                          <a:srgbClr val="002060"/>
                        </a:solidFill>
                        <a:effectLst/>
                      </a:endParaRPr>
                    </a:p>
                    <a:p>
                      <a:pPr algn="ctr"/>
                      <a:r>
                        <a:rPr lang="en-GB" sz="900" dirty="0">
                          <a:solidFill>
                            <a:srgbClr val="002060"/>
                          </a:solidFill>
                          <a:effectLst/>
                        </a:rPr>
                        <a:t>4</a:t>
                      </a:r>
                      <a:endParaRPr lang="en-IE" sz="900" dirty="0">
                        <a:solidFill>
                          <a:srgbClr val="002060"/>
                        </a:solidFill>
                        <a:effectLst/>
                        <a:latin typeface="Times New Roman" panose="02020603050405020304" pitchFamily="18" charset="0"/>
                        <a:ea typeface="Times New Roman" panose="02020603050405020304" pitchFamily="18" charset="0"/>
                      </a:endParaRPr>
                    </a:p>
                  </a:txBody>
                  <a:tcPr marL="60616" marR="60616" marT="0" marB="0"/>
                </a:tc>
                <a:tc>
                  <a:txBody>
                    <a:bodyPr/>
                    <a:lstStyle/>
                    <a:p>
                      <a:pPr algn="ctr"/>
                      <a:r>
                        <a:rPr lang="en-GB" sz="900" dirty="0">
                          <a:solidFill>
                            <a:srgbClr val="002060"/>
                          </a:solidFill>
                          <a:effectLst/>
                        </a:rPr>
                        <a:t>Strongly agree</a:t>
                      </a:r>
                      <a:endParaRPr lang="en-IE" sz="900" dirty="0">
                        <a:solidFill>
                          <a:srgbClr val="002060"/>
                        </a:solidFill>
                        <a:effectLst/>
                      </a:endParaRPr>
                    </a:p>
                    <a:p>
                      <a:pPr algn="ctr"/>
                      <a:r>
                        <a:rPr lang="en-GB" sz="900" dirty="0">
                          <a:solidFill>
                            <a:srgbClr val="002060"/>
                          </a:solidFill>
                          <a:effectLst/>
                        </a:rPr>
                        <a:t>5</a:t>
                      </a:r>
                      <a:endParaRPr lang="en-IE" sz="900" dirty="0">
                        <a:solidFill>
                          <a:srgbClr val="002060"/>
                        </a:solidFill>
                        <a:effectLst/>
                      </a:endParaRPr>
                    </a:p>
                    <a:p>
                      <a:pPr algn="ctr"/>
                      <a:r>
                        <a:rPr lang="en-GB" sz="900" dirty="0">
                          <a:solidFill>
                            <a:srgbClr val="002060"/>
                          </a:solidFill>
                          <a:effectLst/>
                        </a:rPr>
                        <a:t> </a:t>
                      </a:r>
                      <a:endParaRPr lang="en-IE" sz="900" dirty="0">
                        <a:solidFill>
                          <a:srgbClr val="002060"/>
                        </a:solidFill>
                        <a:effectLst/>
                        <a:latin typeface="Times New Roman" panose="02020603050405020304" pitchFamily="18" charset="0"/>
                        <a:ea typeface="Times New Roman" panose="02020603050405020304" pitchFamily="18" charset="0"/>
                      </a:endParaRPr>
                    </a:p>
                  </a:txBody>
                  <a:tcPr marL="60616" marR="60616" marT="0" marB="0"/>
                </a:tc>
                <a:extLst>
                  <a:ext uri="{0D108BD9-81ED-4DB2-BD59-A6C34878D82A}">
                    <a16:rowId xmlns:a16="http://schemas.microsoft.com/office/drawing/2014/main" val="10493760"/>
                  </a:ext>
                </a:extLst>
              </a:tr>
              <a:tr h="621499">
                <a:tc gridSpan="7">
                  <a:txBody>
                    <a:bodyPr/>
                    <a:lstStyle/>
                    <a:p>
                      <a:r>
                        <a:rPr lang="en-GB" sz="900" b="1" dirty="0">
                          <a:solidFill>
                            <a:srgbClr val="002060"/>
                          </a:solidFill>
                          <a:effectLst/>
                          <a:latin typeface="Helvetica" pitchFamily="2" charset="0"/>
                        </a:rPr>
                        <a:t>Note: </a:t>
                      </a:r>
                      <a:r>
                        <a:rPr lang="en-GB" sz="900" dirty="0">
                          <a:solidFill>
                            <a:srgbClr val="002060"/>
                          </a:solidFill>
                          <a:effectLst/>
                          <a:latin typeface="Helvetica" pitchFamily="2" charset="0"/>
                        </a:rPr>
                        <a:t>Reproduced with permission of Hogrefe Publishing from Table 4, page 204 in Davies, K. A., Lane, A. M., Devonport, T. J., &amp; Scott, J. A. (2010). Validity and reliability of a brief emotional intelligence scale (BEIS-10). Journal of Individual Differences, 31(4), 198-208. </a:t>
                      </a:r>
                      <a:r>
                        <a:rPr lang="en-GB" sz="900" u="sng" dirty="0">
                          <a:solidFill>
                            <a:srgbClr val="002060"/>
                          </a:solidFill>
                          <a:effectLst/>
                          <a:latin typeface="Helvetica" pitchFamily="2" charset="0"/>
                          <a:hlinkClick r:id="rId2">
                            <a:extLst>
                              <a:ext uri="{A12FA001-AC4F-418D-AE19-62706E023703}">
                                <ahyp:hlinkClr xmlns:ahyp="http://schemas.microsoft.com/office/drawing/2018/hyperlinkcolor" val="tx"/>
                              </a:ext>
                            </a:extLst>
                          </a:hlinkClick>
                        </a:rPr>
                        <a:t>https://doi.org/10.1027/1614-0001/a000028</a:t>
                      </a:r>
                      <a:r>
                        <a:rPr lang="en-GB" sz="900" u="sng" dirty="0">
                          <a:solidFill>
                            <a:srgbClr val="002060"/>
                          </a:solidFill>
                          <a:effectLst/>
                          <a:latin typeface="Helvetica" pitchFamily="2" charset="0"/>
                        </a:rPr>
                        <a:t>,</a:t>
                      </a:r>
                      <a:r>
                        <a:rPr lang="en-GB" sz="900" dirty="0">
                          <a:solidFill>
                            <a:srgbClr val="002060"/>
                          </a:solidFill>
                          <a:effectLst/>
                          <a:latin typeface="Helvetica" pitchFamily="2" charset="0"/>
                        </a:rPr>
                        <a:t> Copyright © 2010 Hogrefe Publishing </a:t>
                      </a:r>
                      <a:r>
                        <a:rPr lang="en-GB" sz="900" dirty="0" err="1">
                          <a:solidFill>
                            <a:srgbClr val="002060"/>
                          </a:solidFill>
                          <a:effectLst/>
                          <a:latin typeface="Helvetica" pitchFamily="2" charset="0"/>
                        </a:rPr>
                        <a:t>www.hogrefe.com</a:t>
                      </a:r>
                      <a:endParaRPr lang="en-IE" sz="900" dirty="0">
                        <a:solidFill>
                          <a:srgbClr val="002060"/>
                        </a:solidFill>
                        <a:effectLst/>
                        <a:latin typeface="Helvetica" pitchFamily="2" charset="0"/>
                      </a:endParaRPr>
                    </a:p>
                  </a:txBody>
                  <a:tcPr marL="60616" marR="60616"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66033140"/>
                  </a:ext>
                </a:extLst>
              </a:tr>
            </a:tbl>
          </a:graphicData>
        </a:graphic>
      </p:graphicFrame>
      <p:sp>
        <p:nvSpPr>
          <p:cNvPr id="3" name="TextBox 2">
            <a:extLst>
              <a:ext uri="{FF2B5EF4-FFF2-40B4-BE49-F238E27FC236}">
                <a16:creationId xmlns:a16="http://schemas.microsoft.com/office/drawing/2014/main" id="{72FC43C8-E82F-874A-B8DE-C958126353FC}"/>
              </a:ext>
            </a:extLst>
          </p:cNvPr>
          <p:cNvSpPr txBox="1"/>
          <p:nvPr/>
        </p:nvSpPr>
        <p:spPr>
          <a:xfrm>
            <a:off x="1681721" y="0"/>
            <a:ext cx="5780557" cy="369332"/>
          </a:xfrm>
          <a:prstGeom prst="rect">
            <a:avLst/>
          </a:prstGeom>
          <a:noFill/>
        </p:spPr>
        <p:txBody>
          <a:bodyPr wrap="none" rtlCol="0">
            <a:spAutoFit/>
          </a:bodyPr>
          <a:lstStyle/>
          <a:p>
            <a:r>
              <a:rPr lang="en-GB" b="1" dirty="0">
                <a:solidFill>
                  <a:srgbClr val="0070C0"/>
                </a:solidFill>
                <a:latin typeface="Helvetica" pitchFamily="2" charset="0"/>
              </a:rPr>
              <a:t>PAUSE &amp; PRACTICE - EMOTIONAL INTELLIGENCE</a:t>
            </a:r>
            <a:endParaRPr lang="en-US" dirty="0">
              <a:solidFill>
                <a:srgbClr val="0070C0"/>
              </a:solidFill>
              <a:latin typeface="Helvetica" pitchFamily="2" charset="0"/>
            </a:endParaRPr>
          </a:p>
        </p:txBody>
      </p:sp>
    </p:spTree>
    <p:extLst>
      <p:ext uri="{BB962C8B-B14F-4D97-AF65-F5344CB8AC3E}">
        <p14:creationId xmlns:p14="http://schemas.microsoft.com/office/powerpoint/2010/main" val="11222606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15228</TotalTime>
  <Words>4183</Words>
  <Application>Microsoft Macintosh PowerPoint</Application>
  <PresentationFormat>On-screen Show (4:3)</PresentationFormat>
  <Paragraphs>560</Paragraphs>
  <Slides>44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44</vt:i4>
      </vt:variant>
    </vt:vector>
  </HeadingPairs>
  <TitlesOfParts>
    <vt:vector size="49" baseType="lpstr">
      <vt:lpstr>Arial</vt:lpstr>
      <vt:lpstr>Calibri</vt:lpstr>
      <vt:lpstr>Helvetica</vt:lpstr>
      <vt:lpstr>Times New Roman</vt:lpstr>
      <vt:lpstr>Office Theme</vt:lpstr>
      <vt:lpstr>CHAPTER 5.  EMOTIONAL INTELLIGENCE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UCD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Alan Carr</dc:creator>
  <cp:lastModifiedBy>Alan Carr</cp:lastModifiedBy>
  <cp:revision>82</cp:revision>
  <cp:lastPrinted>2016-02-23T12:27:47Z</cp:lastPrinted>
  <dcterms:created xsi:type="dcterms:W3CDTF">2016-02-23T11:18:01Z</dcterms:created>
  <dcterms:modified xsi:type="dcterms:W3CDTF">2021-10-29T15:31:51Z</dcterms:modified>
</cp:coreProperties>
</file>