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1" r:id="rId2"/>
    <p:sldId id="286" r:id="rId3"/>
    <p:sldId id="287" r:id="rId4"/>
    <p:sldId id="288" r:id="rId5"/>
    <p:sldId id="289" r:id="rId6"/>
    <p:sldId id="290" r:id="rId7"/>
    <p:sldId id="276" r:id="rId8"/>
    <p:sldId id="277" r:id="rId9"/>
    <p:sldId id="278" r:id="rId10"/>
    <p:sldId id="279" r:id="rId11"/>
    <p:sldId id="280" r:id="rId12"/>
    <p:sldId id="281" r:id="rId13"/>
    <p:sldId id="282" r:id="rId14"/>
    <p:sldId id="283" r:id="rId15"/>
    <p:sldId id="284" r:id="rId16"/>
    <p:sldId id="285" r:id="rId17"/>
    <p:sldId id="275" r:id="rId18"/>
    <p:sldId id="258" r:id="rId19"/>
    <p:sldId id="259" r:id="rId20"/>
    <p:sldId id="261" r:id="rId21"/>
    <p:sldId id="262" r:id="rId22"/>
    <p:sldId id="263" r:id="rId23"/>
    <p:sldId id="265" r:id="rId24"/>
    <p:sldId id="267" r:id="rId25"/>
    <p:sldId id="268" r:id="rId26"/>
    <p:sldId id="270" r:id="rId27"/>
    <p:sldId id="274" r:id="rId28"/>
    <p:sldId id="271" r:id="rId29"/>
    <p:sldId id="272" r:id="rId30"/>
    <p:sldId id="27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initials="M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14" autoAdjust="0"/>
    <p:restoredTop sz="86400" autoAdjust="0"/>
  </p:normalViewPr>
  <p:slideViewPr>
    <p:cSldViewPr>
      <p:cViewPr>
        <p:scale>
          <a:sx n="70" d="100"/>
          <a:sy n="70" d="100"/>
        </p:scale>
        <p:origin x="-2718" y="-10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10"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122FC4-2A47-4F36-91B2-06F1DB3684F7}" type="datetimeFigureOut">
              <a:rPr lang="en-GB" smtClean="0"/>
              <a:pPr/>
              <a:t>15/02/2013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70689-3432-4E35-AECD-D4F29D649DC5}" type="slidenum">
              <a:rPr lang="en-GB" smtClean="0"/>
              <a:pPr/>
              <a:t>‹#›</a:t>
            </a:fld>
            <a:endParaRPr lang="en-GB"/>
          </a:p>
        </p:txBody>
      </p:sp>
    </p:spTree>
    <p:extLst>
      <p:ext uri="{BB962C8B-B14F-4D97-AF65-F5344CB8AC3E}">
        <p14:creationId xmlns:p14="http://schemas.microsoft.com/office/powerpoint/2010/main" xmlns="" val="61288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1</a:t>
            </a:fld>
            <a:endParaRPr lang="en-GB"/>
          </a:p>
        </p:txBody>
      </p:sp>
    </p:spTree>
    <p:extLst>
      <p:ext uri="{BB962C8B-B14F-4D97-AF65-F5344CB8AC3E}">
        <p14:creationId xmlns:p14="http://schemas.microsoft.com/office/powerpoint/2010/main" xmlns="" val="128238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10</a:t>
            </a:fld>
            <a:endParaRPr lang="en-GB"/>
          </a:p>
        </p:txBody>
      </p:sp>
    </p:spTree>
    <p:extLst>
      <p:ext uri="{BB962C8B-B14F-4D97-AF65-F5344CB8AC3E}">
        <p14:creationId xmlns:p14="http://schemas.microsoft.com/office/powerpoint/2010/main" xmlns="" val="63834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11</a:t>
            </a:fld>
            <a:endParaRPr lang="en-GB"/>
          </a:p>
        </p:txBody>
      </p:sp>
    </p:spTree>
    <p:extLst>
      <p:ext uri="{BB962C8B-B14F-4D97-AF65-F5344CB8AC3E}">
        <p14:creationId xmlns:p14="http://schemas.microsoft.com/office/powerpoint/2010/main" xmlns="" val="2393452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12</a:t>
            </a:fld>
            <a:endParaRPr lang="en-GB"/>
          </a:p>
        </p:txBody>
      </p:sp>
    </p:spTree>
    <p:extLst>
      <p:ext uri="{BB962C8B-B14F-4D97-AF65-F5344CB8AC3E}">
        <p14:creationId xmlns:p14="http://schemas.microsoft.com/office/powerpoint/2010/main" xmlns="" val="2943843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13</a:t>
            </a:fld>
            <a:endParaRPr lang="en-GB"/>
          </a:p>
        </p:txBody>
      </p:sp>
    </p:spTree>
    <p:extLst>
      <p:ext uri="{BB962C8B-B14F-4D97-AF65-F5344CB8AC3E}">
        <p14:creationId xmlns:p14="http://schemas.microsoft.com/office/powerpoint/2010/main" xmlns="" val="212095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14</a:t>
            </a:fld>
            <a:endParaRPr lang="en-GB"/>
          </a:p>
        </p:txBody>
      </p:sp>
    </p:spTree>
    <p:extLst>
      <p:ext uri="{BB962C8B-B14F-4D97-AF65-F5344CB8AC3E}">
        <p14:creationId xmlns:p14="http://schemas.microsoft.com/office/powerpoint/2010/main" xmlns="" val="1507861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15</a:t>
            </a:fld>
            <a:endParaRPr lang="en-GB"/>
          </a:p>
        </p:txBody>
      </p:sp>
    </p:spTree>
    <p:extLst>
      <p:ext uri="{BB962C8B-B14F-4D97-AF65-F5344CB8AC3E}">
        <p14:creationId xmlns:p14="http://schemas.microsoft.com/office/powerpoint/2010/main" xmlns="" val="2666289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16</a:t>
            </a:fld>
            <a:endParaRPr lang="en-GB"/>
          </a:p>
        </p:txBody>
      </p:sp>
    </p:spTree>
    <p:extLst>
      <p:ext uri="{BB962C8B-B14F-4D97-AF65-F5344CB8AC3E}">
        <p14:creationId xmlns:p14="http://schemas.microsoft.com/office/powerpoint/2010/main" xmlns="" val="3508937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theories that explain the disappearances and happenings in the Bermuda Triangle.</a:t>
            </a:r>
          </a:p>
          <a:p>
            <a:endParaRPr lang="en-US" dirty="0"/>
          </a:p>
          <a:p>
            <a:r>
              <a:rPr lang="en-US" dirty="0" smtClean="0"/>
              <a:t>They are both realistic and unrealistic, some of them very unrealistic!</a:t>
            </a:r>
          </a:p>
          <a:p>
            <a:endParaRPr lang="en-US" dirty="0"/>
          </a:p>
          <a:p>
            <a:r>
              <a:rPr lang="en-US" dirty="0" smtClean="0"/>
              <a:t>There are 13 major theories in total.</a:t>
            </a:r>
            <a:endParaRPr lang="en-GB" dirty="0"/>
          </a:p>
        </p:txBody>
      </p:sp>
      <p:sp>
        <p:nvSpPr>
          <p:cNvPr id="4" name="Slide Number Placeholder 3"/>
          <p:cNvSpPr>
            <a:spLocks noGrp="1"/>
          </p:cNvSpPr>
          <p:nvPr>
            <p:ph type="sldNum" sz="quarter" idx="10"/>
          </p:nvPr>
        </p:nvSpPr>
        <p:spPr/>
        <p:txBody>
          <a:bodyPr/>
          <a:lstStyle/>
          <a:p>
            <a:fld id="{13D70689-3432-4E35-AECD-D4F29D649DC5}" type="slidenum">
              <a:rPr lang="en-GB" smtClean="0"/>
              <a:pPr/>
              <a:t>17</a:t>
            </a:fld>
            <a:endParaRPr lang="en-GB"/>
          </a:p>
        </p:txBody>
      </p:sp>
    </p:spTree>
    <p:extLst>
      <p:ext uri="{BB962C8B-B14F-4D97-AF65-F5344CB8AC3E}">
        <p14:creationId xmlns:p14="http://schemas.microsoft.com/office/powerpoint/2010/main" xmlns="" val="3281154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error / pilot disorientation –</a:t>
            </a:r>
          </a:p>
          <a:p>
            <a:endParaRPr lang="en-US" dirty="0" smtClean="0"/>
          </a:p>
          <a:p>
            <a:endParaRPr lang="en-US" dirty="0"/>
          </a:p>
          <a:p>
            <a:r>
              <a:rPr lang="en-US" dirty="0" smtClean="0"/>
              <a:t>The triangle area is an incredibly busy trading route for both ships and planes. This means lots of traffic and lets face it, everyone makes mistakes!</a:t>
            </a:r>
          </a:p>
          <a:p>
            <a:endParaRPr lang="en-US" dirty="0"/>
          </a:p>
          <a:p>
            <a:r>
              <a:rPr lang="en-US" dirty="0" smtClean="0"/>
              <a:t>The landscape of the triangle is also composed of lots of similar looking islands and reefs and due to the fantastic weather of the Caribbean, sometimes the sea and the sky can look very similar.</a:t>
            </a:r>
          </a:p>
          <a:p>
            <a:endParaRPr lang="en-US" dirty="0"/>
          </a:p>
          <a:p>
            <a:r>
              <a:rPr lang="en-US" dirty="0" smtClean="0"/>
              <a:t>Some planes have actually crashed straight into the sea due to this!</a:t>
            </a:r>
            <a:endParaRPr lang="en-US" dirty="0"/>
          </a:p>
        </p:txBody>
      </p:sp>
      <p:sp>
        <p:nvSpPr>
          <p:cNvPr id="4" name="Slide Number Placeholder 3"/>
          <p:cNvSpPr>
            <a:spLocks noGrp="1"/>
          </p:cNvSpPr>
          <p:nvPr>
            <p:ph type="sldNum" sz="quarter" idx="10"/>
          </p:nvPr>
        </p:nvSpPr>
        <p:spPr/>
        <p:txBody>
          <a:bodyPr/>
          <a:lstStyle/>
          <a:p>
            <a:fld id="{13D70689-3432-4E35-AECD-D4F29D649DC5}" type="slidenum">
              <a:rPr lang="en-GB" smtClean="0"/>
              <a:pPr/>
              <a:t>18</a:t>
            </a:fld>
            <a:endParaRPr lang="en-GB"/>
          </a:p>
        </p:txBody>
      </p:sp>
    </p:spTree>
    <p:extLst>
      <p:ext uri="{BB962C8B-B14F-4D97-AF65-F5344CB8AC3E}">
        <p14:creationId xmlns:p14="http://schemas.microsoft.com/office/powerpoint/2010/main" xmlns="" val="350668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Bermuda Triangle is smack bang in the </a:t>
            </a:r>
            <a:r>
              <a:rPr lang="en-US" dirty="0" err="1" smtClean="0"/>
              <a:t>centre</a:t>
            </a:r>
            <a:r>
              <a:rPr lang="en-US" dirty="0" smtClean="0"/>
              <a:t> of hurricane alley. This area is prone to hurricanes, </a:t>
            </a:r>
            <a:r>
              <a:rPr lang="en-US" dirty="0" err="1" smtClean="0"/>
              <a:t>atlantic</a:t>
            </a:r>
            <a:r>
              <a:rPr lang="en-US" dirty="0" smtClean="0"/>
              <a:t> storms and other crazy weather.</a:t>
            </a:r>
          </a:p>
          <a:p>
            <a:endParaRPr lang="en-US" dirty="0"/>
          </a:p>
          <a:p>
            <a:r>
              <a:rPr lang="en-US" dirty="0" smtClean="0"/>
              <a:t>It is also prone to waterspouts which have been known to sink small ships and other surface vessels.</a:t>
            </a:r>
          </a:p>
          <a:p>
            <a:endParaRPr lang="en-US" dirty="0"/>
          </a:p>
          <a:p>
            <a:r>
              <a:rPr lang="en-US" dirty="0" smtClean="0"/>
              <a:t>The triangle is also home to the gulf stream, one of the strongest ocean currents in the world. Any ships or planes that sink here will be carried away by the current and could be displaced by hundreds of miles making finding these wrecks near to impossible.</a:t>
            </a:r>
            <a:endParaRPr lang="en-GB" dirty="0"/>
          </a:p>
        </p:txBody>
      </p:sp>
      <p:sp>
        <p:nvSpPr>
          <p:cNvPr id="4" name="Slide Number Placeholder 3"/>
          <p:cNvSpPr>
            <a:spLocks noGrp="1"/>
          </p:cNvSpPr>
          <p:nvPr>
            <p:ph type="sldNum" sz="quarter" idx="10"/>
          </p:nvPr>
        </p:nvSpPr>
        <p:spPr/>
        <p:txBody>
          <a:bodyPr/>
          <a:lstStyle/>
          <a:p>
            <a:fld id="{13D70689-3432-4E35-AECD-D4F29D649DC5}" type="slidenum">
              <a:rPr lang="en-GB" smtClean="0"/>
              <a:pPr/>
              <a:t>19</a:t>
            </a:fld>
            <a:endParaRPr lang="en-GB"/>
          </a:p>
        </p:txBody>
      </p:sp>
    </p:spTree>
    <p:extLst>
      <p:ext uri="{BB962C8B-B14F-4D97-AF65-F5344CB8AC3E}">
        <p14:creationId xmlns:p14="http://schemas.microsoft.com/office/powerpoint/2010/main" xmlns="" val="169683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a:t>
            </a:fld>
            <a:endParaRPr lang="en-GB"/>
          </a:p>
        </p:txBody>
      </p:sp>
    </p:spTree>
    <p:extLst>
      <p:ext uri="{BB962C8B-B14F-4D97-AF65-F5344CB8AC3E}">
        <p14:creationId xmlns:p14="http://schemas.microsoft.com/office/powerpoint/2010/main" xmlns="" val="3657833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all might know magnetic north and geographic north are in different places.</a:t>
            </a:r>
            <a:endParaRPr lang="en-GB" dirty="0"/>
          </a:p>
        </p:txBody>
      </p:sp>
      <p:sp>
        <p:nvSpPr>
          <p:cNvPr id="4" name="Slide Number Placeholder 3"/>
          <p:cNvSpPr>
            <a:spLocks noGrp="1"/>
          </p:cNvSpPr>
          <p:nvPr>
            <p:ph type="sldNum" sz="quarter" idx="10"/>
          </p:nvPr>
        </p:nvSpPr>
        <p:spPr/>
        <p:txBody>
          <a:bodyPr/>
          <a:lstStyle/>
          <a:p>
            <a:fld id="{13D70689-3432-4E35-AECD-D4F29D649DC5}" type="slidenum">
              <a:rPr lang="en-GB" smtClean="0"/>
              <a:pPr/>
              <a:t>20</a:t>
            </a:fld>
            <a:endParaRPr lang="en-GB"/>
          </a:p>
        </p:txBody>
      </p:sp>
    </p:spTree>
    <p:extLst>
      <p:ext uri="{BB962C8B-B14F-4D97-AF65-F5344CB8AC3E}">
        <p14:creationId xmlns:p14="http://schemas.microsoft.com/office/powerpoint/2010/main" xmlns="" val="2105652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21</a:t>
            </a:fld>
            <a:endParaRPr lang="en-GB"/>
          </a:p>
        </p:txBody>
      </p:sp>
    </p:spTree>
    <p:extLst>
      <p:ext uri="{BB962C8B-B14F-4D97-AF65-F5344CB8AC3E}">
        <p14:creationId xmlns:p14="http://schemas.microsoft.com/office/powerpoint/2010/main" xmlns="" val="2287331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22</a:t>
            </a:fld>
            <a:endParaRPr lang="en-GB"/>
          </a:p>
        </p:txBody>
      </p:sp>
    </p:spTree>
    <p:extLst>
      <p:ext uri="{BB962C8B-B14F-4D97-AF65-F5344CB8AC3E}">
        <p14:creationId xmlns:p14="http://schemas.microsoft.com/office/powerpoint/2010/main" xmlns="" val="1495305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23</a:t>
            </a:fld>
            <a:endParaRPr lang="en-GB"/>
          </a:p>
        </p:txBody>
      </p:sp>
    </p:spTree>
    <p:extLst>
      <p:ext uri="{BB962C8B-B14F-4D97-AF65-F5344CB8AC3E}">
        <p14:creationId xmlns:p14="http://schemas.microsoft.com/office/powerpoint/2010/main" xmlns="" val="2811694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24</a:t>
            </a:fld>
            <a:endParaRPr lang="en-GB"/>
          </a:p>
        </p:txBody>
      </p:sp>
    </p:spTree>
    <p:extLst>
      <p:ext uri="{BB962C8B-B14F-4D97-AF65-F5344CB8AC3E}">
        <p14:creationId xmlns:p14="http://schemas.microsoft.com/office/powerpoint/2010/main" xmlns="" val="1135273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25</a:t>
            </a:fld>
            <a:endParaRPr lang="en-GB"/>
          </a:p>
        </p:txBody>
      </p:sp>
    </p:spTree>
    <p:extLst>
      <p:ext uri="{BB962C8B-B14F-4D97-AF65-F5344CB8AC3E}">
        <p14:creationId xmlns:p14="http://schemas.microsoft.com/office/powerpoint/2010/main" xmlns="" val="3291217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26</a:t>
            </a:fld>
            <a:endParaRPr lang="en-GB"/>
          </a:p>
        </p:txBody>
      </p:sp>
    </p:spTree>
    <p:extLst>
      <p:ext uri="{BB962C8B-B14F-4D97-AF65-F5344CB8AC3E}">
        <p14:creationId xmlns:p14="http://schemas.microsoft.com/office/powerpoint/2010/main" xmlns="" val="2216965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27</a:t>
            </a:fld>
            <a:endParaRPr lang="en-GB"/>
          </a:p>
        </p:txBody>
      </p:sp>
    </p:spTree>
    <p:extLst>
      <p:ext uri="{BB962C8B-B14F-4D97-AF65-F5344CB8AC3E}">
        <p14:creationId xmlns:p14="http://schemas.microsoft.com/office/powerpoint/2010/main" xmlns="" val="2750587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28</a:t>
            </a:fld>
            <a:endParaRPr lang="en-GB"/>
          </a:p>
        </p:txBody>
      </p:sp>
    </p:spTree>
    <p:extLst>
      <p:ext uri="{BB962C8B-B14F-4D97-AF65-F5344CB8AC3E}">
        <p14:creationId xmlns:p14="http://schemas.microsoft.com/office/powerpoint/2010/main" xmlns="" val="132048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29</a:t>
            </a:fld>
            <a:endParaRPr lang="en-GB"/>
          </a:p>
        </p:txBody>
      </p:sp>
    </p:spTree>
    <p:extLst>
      <p:ext uri="{BB962C8B-B14F-4D97-AF65-F5344CB8AC3E}">
        <p14:creationId xmlns:p14="http://schemas.microsoft.com/office/powerpoint/2010/main" xmlns="" val="407474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3</a:t>
            </a:fld>
            <a:endParaRPr lang="en-GB"/>
          </a:p>
        </p:txBody>
      </p:sp>
    </p:spTree>
    <p:extLst>
      <p:ext uri="{BB962C8B-B14F-4D97-AF65-F5344CB8AC3E}">
        <p14:creationId xmlns:p14="http://schemas.microsoft.com/office/powerpoint/2010/main" xmlns="" val="1360748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30</a:t>
            </a:fld>
            <a:endParaRPr lang="en-GB"/>
          </a:p>
        </p:txBody>
      </p:sp>
    </p:spTree>
    <p:extLst>
      <p:ext uri="{BB962C8B-B14F-4D97-AF65-F5344CB8AC3E}">
        <p14:creationId xmlns:p14="http://schemas.microsoft.com/office/powerpoint/2010/main" xmlns="" val="1553516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t> On December 5, 1945, Five Navy Avenger bombers mysteriously vanished while on a routine training mission, as did a rescue plane sent to search for them — six aircraft and 27 men, gone without a trace. </a:t>
            </a:r>
            <a:r>
              <a:rPr lang="en-US" altLang="zh-CN" b="1" dirty="0" smtClean="0"/>
              <a:t>As a result of this incident, the Bermuda Triangle was brought into the limelight</a:t>
            </a:r>
            <a:r>
              <a:rPr lang="en-US" altLang="zh-CN" sz="1200" dirty="0" smtClean="0"/>
              <a:t/>
            </a:r>
            <a:br>
              <a:rPr lang="en-US" altLang="zh-CN" sz="1200" dirty="0" smtClean="0"/>
            </a:br>
            <a:r>
              <a:rPr lang="en-US" altLang="zh-CN" sz="1200" dirty="0" smtClean="0"/>
              <a:t/>
            </a:r>
            <a:br>
              <a:rPr lang="en-US" altLang="zh-CN" sz="1200" dirty="0" smtClean="0"/>
            </a:br>
            <a:endParaRPr kumimoji="1" lang="zh-CN" altLang="en-US" dirty="0"/>
          </a:p>
        </p:txBody>
      </p:sp>
      <p:sp>
        <p:nvSpPr>
          <p:cNvPr id="4" name="幻灯片编号占位符 3"/>
          <p:cNvSpPr>
            <a:spLocks noGrp="1"/>
          </p:cNvSpPr>
          <p:nvPr>
            <p:ph type="sldNum" sz="quarter" idx="10"/>
          </p:nvPr>
        </p:nvSpPr>
        <p:spPr/>
        <p:txBody>
          <a:bodyPr/>
          <a:lstStyle/>
          <a:p>
            <a:fld id="{6D199021-CBC0-EB41-A0A4-FC2F1936C744}" type="slidenum">
              <a:rPr kumimoji="1" lang="zh-CN" altLang="en-US" smtClean="0"/>
              <a:pPr/>
              <a:t>4</a:t>
            </a:fld>
            <a:endParaRPr kumimoji="1" lang="zh-CN" altLang="en-US"/>
          </a:p>
        </p:txBody>
      </p:sp>
    </p:spTree>
    <p:extLst>
      <p:ext uri="{BB962C8B-B14F-4D97-AF65-F5344CB8AC3E}">
        <p14:creationId xmlns:p14="http://schemas.microsoft.com/office/powerpoint/2010/main" xmlns="" val="231196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Ever since old times, reports have been accumulated about missing sailing ships and sailors. In modern times, planes and pilots also got lost. Over 1,500 people have disappeared in the Bermuda Triangle area in the past 50 years.</a:t>
            </a:r>
          </a:p>
          <a:p>
            <a:endParaRPr lang="en-US" dirty="0"/>
          </a:p>
        </p:txBody>
      </p:sp>
      <p:sp>
        <p:nvSpPr>
          <p:cNvPr id="4" name="Slide Number Placeholder 3"/>
          <p:cNvSpPr>
            <a:spLocks noGrp="1"/>
          </p:cNvSpPr>
          <p:nvPr>
            <p:ph type="sldNum" sz="quarter" idx="10"/>
          </p:nvPr>
        </p:nvSpPr>
        <p:spPr/>
        <p:txBody>
          <a:bodyPr/>
          <a:lstStyle/>
          <a:p>
            <a:fld id="{6D199021-CBC0-EB41-A0A4-FC2F1936C744}" type="slidenum">
              <a:rPr kumimoji="1" lang="zh-CN" altLang="en-US" smtClean="0"/>
              <a:pPr/>
              <a:t>5</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6</a:t>
            </a:fld>
            <a:endParaRPr lang="en-GB"/>
          </a:p>
        </p:txBody>
      </p:sp>
    </p:spTree>
    <p:extLst>
      <p:ext uri="{BB962C8B-B14F-4D97-AF65-F5344CB8AC3E}">
        <p14:creationId xmlns:p14="http://schemas.microsoft.com/office/powerpoint/2010/main" xmlns="" val="228310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7</a:t>
            </a:fld>
            <a:endParaRPr lang="en-GB"/>
          </a:p>
        </p:txBody>
      </p:sp>
    </p:spTree>
    <p:extLst>
      <p:ext uri="{BB962C8B-B14F-4D97-AF65-F5344CB8AC3E}">
        <p14:creationId xmlns:p14="http://schemas.microsoft.com/office/powerpoint/2010/main" xmlns="" val="94630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D70689-3432-4E35-AECD-D4F29D649DC5}" type="slidenum">
              <a:rPr lang="en-GB" smtClean="0"/>
              <a:pPr/>
              <a:t>8</a:t>
            </a:fld>
            <a:endParaRPr lang="en-GB"/>
          </a:p>
        </p:txBody>
      </p:sp>
    </p:spTree>
    <p:extLst>
      <p:ext uri="{BB962C8B-B14F-4D97-AF65-F5344CB8AC3E}">
        <p14:creationId xmlns:p14="http://schemas.microsoft.com/office/powerpoint/2010/main" xmlns="" val="411489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3BF5B1-C20C-4E12-9C59-E1F5977880A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355001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17153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167144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255727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294144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279797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4040092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311186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1627668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121496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A8100E-386D-452B-A3AA-831E0F6FC924}" type="datetimeFigureOut">
              <a:rPr lang="en-GB" smtClean="0"/>
              <a:pPr/>
              <a:t>15/02/2013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3211040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8100E-386D-452B-A3AA-831E0F6FC924}" type="datetimeFigureOut">
              <a:rPr lang="en-GB" smtClean="0"/>
              <a:pPr/>
              <a:t>15/02/2013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91187-5416-4E0E-98C3-60812DDD0D60}" type="slidenum">
              <a:rPr lang="en-GB" smtClean="0"/>
              <a:pPr/>
              <a:t>‹#›</a:t>
            </a:fld>
            <a:endParaRPr lang="en-GB"/>
          </a:p>
        </p:txBody>
      </p:sp>
    </p:spTree>
    <p:extLst>
      <p:ext uri="{BB962C8B-B14F-4D97-AF65-F5344CB8AC3E}">
        <p14:creationId xmlns:p14="http://schemas.microsoft.com/office/powerpoint/2010/main" xmlns="" val="4293960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6.gif"/><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21804" y="692696"/>
            <a:ext cx="7772400" cy="1470025"/>
          </a:xfrm>
        </p:spPr>
        <p:txBody>
          <a:bodyPr>
            <a:normAutofit/>
          </a:bodyPr>
          <a:lstStyle/>
          <a:p>
            <a:r>
              <a:rPr lang="en-US" sz="4800" dirty="0" smtClean="0">
                <a:solidFill>
                  <a:schemeClr val="bg1"/>
                </a:solidFill>
              </a:rPr>
              <a:t>Group 3 Presentation</a:t>
            </a:r>
            <a:endParaRPr lang="en-GB" sz="4800" dirty="0">
              <a:solidFill>
                <a:schemeClr val="bg1"/>
              </a:solidFill>
            </a:endParaRPr>
          </a:p>
        </p:txBody>
      </p:sp>
      <p:sp>
        <p:nvSpPr>
          <p:cNvPr id="6" name="TextBox 5"/>
          <p:cNvSpPr txBox="1"/>
          <p:nvPr/>
        </p:nvSpPr>
        <p:spPr>
          <a:xfrm>
            <a:off x="1043608" y="2348880"/>
            <a:ext cx="7128792" cy="1569660"/>
          </a:xfrm>
          <a:prstGeom prst="rect">
            <a:avLst/>
          </a:prstGeom>
          <a:noFill/>
        </p:spPr>
        <p:txBody>
          <a:bodyPr wrap="square" rtlCol="0">
            <a:spAutoFit/>
          </a:bodyPr>
          <a:lstStyle/>
          <a:p>
            <a:pPr algn="ctr"/>
            <a:r>
              <a:rPr lang="en-US" sz="4800" dirty="0" smtClean="0">
                <a:solidFill>
                  <a:schemeClr val="bg1"/>
                </a:solidFill>
                <a:latin typeface="X-Files" pitchFamily="34" charset="0"/>
              </a:rPr>
              <a:t>The Mystery of the Bermuda Triangle</a:t>
            </a:r>
            <a:endParaRPr lang="en-GB" sz="4800" dirty="0">
              <a:solidFill>
                <a:schemeClr val="bg1"/>
              </a:solidFill>
              <a:latin typeface="X-Files" pitchFamily="34" charset="0"/>
            </a:endParaRPr>
          </a:p>
        </p:txBody>
      </p:sp>
      <p:sp>
        <p:nvSpPr>
          <p:cNvPr id="7" name="TextBox 6"/>
          <p:cNvSpPr txBox="1"/>
          <p:nvPr/>
        </p:nvSpPr>
        <p:spPr>
          <a:xfrm>
            <a:off x="1943708" y="4149080"/>
            <a:ext cx="5328592" cy="2123658"/>
          </a:xfrm>
          <a:prstGeom prst="rect">
            <a:avLst/>
          </a:prstGeom>
          <a:noFill/>
        </p:spPr>
        <p:txBody>
          <a:bodyPr wrap="square" rtlCol="0">
            <a:spAutoFit/>
          </a:bodyPr>
          <a:lstStyle/>
          <a:p>
            <a:pPr algn="ctr"/>
            <a:r>
              <a:rPr lang="en-IE" sz="4400" dirty="0" err="1">
                <a:solidFill>
                  <a:schemeClr val="bg1"/>
                </a:solidFill>
                <a:latin typeface="Zombie Control" pitchFamily="2" charset="0"/>
              </a:rPr>
              <a:t>Liping</a:t>
            </a:r>
            <a:r>
              <a:rPr lang="en-IE" sz="4400" dirty="0">
                <a:solidFill>
                  <a:schemeClr val="bg1"/>
                </a:solidFill>
                <a:latin typeface="Zombie Control" pitchFamily="2" charset="0"/>
              </a:rPr>
              <a:t> </a:t>
            </a:r>
            <a:r>
              <a:rPr lang="en-IE" sz="4400" dirty="0" err="1" smtClean="0">
                <a:solidFill>
                  <a:schemeClr val="bg1"/>
                </a:solidFill>
                <a:latin typeface="Zombie Control" pitchFamily="2" charset="0"/>
              </a:rPr>
              <a:t>Shen</a:t>
            </a:r>
            <a:endParaRPr lang="en-IE" sz="4400" dirty="0">
              <a:solidFill>
                <a:schemeClr val="bg1"/>
              </a:solidFill>
              <a:latin typeface="Zombie Control" pitchFamily="2" charset="0"/>
            </a:endParaRPr>
          </a:p>
          <a:p>
            <a:pPr algn="ctr"/>
            <a:r>
              <a:rPr lang="en-IE" sz="4400" dirty="0" smtClean="0">
                <a:solidFill>
                  <a:schemeClr val="bg1"/>
                </a:solidFill>
                <a:latin typeface="Zombie Control" pitchFamily="2" charset="0"/>
              </a:rPr>
              <a:t>Omer </a:t>
            </a:r>
            <a:r>
              <a:rPr lang="en-IE" sz="4400" dirty="0" err="1" smtClean="0">
                <a:solidFill>
                  <a:schemeClr val="bg1"/>
                </a:solidFill>
                <a:latin typeface="Zombie Control" pitchFamily="2" charset="0"/>
              </a:rPr>
              <a:t>Afzal</a:t>
            </a:r>
            <a:endParaRPr lang="en-IE" sz="4400" dirty="0">
              <a:solidFill>
                <a:schemeClr val="bg1"/>
              </a:solidFill>
              <a:latin typeface="Zombie Control" pitchFamily="2" charset="0"/>
            </a:endParaRPr>
          </a:p>
          <a:p>
            <a:pPr algn="ctr"/>
            <a:r>
              <a:rPr lang="en-IE" sz="4400" dirty="0" smtClean="0">
                <a:solidFill>
                  <a:schemeClr val="bg1"/>
                </a:solidFill>
                <a:latin typeface="Zombie Control" pitchFamily="2" charset="0"/>
              </a:rPr>
              <a:t>Michael </a:t>
            </a:r>
            <a:r>
              <a:rPr lang="en-IE" sz="4400" dirty="0">
                <a:solidFill>
                  <a:schemeClr val="bg1"/>
                </a:solidFill>
                <a:latin typeface="Zombie Control" pitchFamily="2" charset="0"/>
              </a:rPr>
              <a:t>Redmond</a:t>
            </a:r>
            <a:endParaRPr lang="en-GB" sz="4400" dirty="0">
              <a:solidFill>
                <a:schemeClr val="bg1"/>
              </a:solidFill>
              <a:latin typeface="Zombie Control" pitchFamily="2" charset="0"/>
            </a:endParaRPr>
          </a:p>
        </p:txBody>
      </p:sp>
    </p:spTree>
    <p:extLst>
      <p:ext uri="{BB962C8B-B14F-4D97-AF65-F5344CB8AC3E}">
        <p14:creationId xmlns:p14="http://schemas.microsoft.com/office/powerpoint/2010/main" xmlns="" val="3246803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X-Files" pitchFamily="34" charset="0"/>
              </a:rPr>
              <a:t>Last transmission from flight 19</a:t>
            </a:r>
            <a:endParaRPr lang="en-US" dirty="0">
              <a:latin typeface="X-Files" pitchFamily="34" charset="0"/>
            </a:endParaRPr>
          </a:p>
        </p:txBody>
      </p:sp>
      <p:sp>
        <p:nvSpPr>
          <p:cNvPr id="3" name="Content Placeholder 2"/>
          <p:cNvSpPr>
            <a:spLocks noGrp="1"/>
          </p:cNvSpPr>
          <p:nvPr>
            <p:ph idx="1"/>
          </p:nvPr>
        </p:nvSpPr>
        <p:spPr/>
        <p:txBody>
          <a:bodyPr/>
          <a:lstStyle/>
          <a:p>
            <a:pPr>
              <a:buNone/>
            </a:pPr>
            <a:r>
              <a:rPr lang="en-US" dirty="0" smtClean="0"/>
              <a:t>	At </a:t>
            </a:r>
            <a:r>
              <a:rPr lang="en-US" dirty="0"/>
              <a:t>4:45 </a:t>
            </a:r>
            <a:r>
              <a:rPr lang="en-US" dirty="0" smtClean="0"/>
              <a:t>One </a:t>
            </a:r>
            <a:r>
              <a:rPr lang="en-US" dirty="0"/>
              <a:t>of </a:t>
            </a:r>
            <a:r>
              <a:rPr lang="en-US" dirty="0" smtClean="0"/>
              <a:t>the pilots said</a:t>
            </a:r>
            <a:r>
              <a:rPr lang="en-US" dirty="0"/>
              <a:t>, " Damn it, if we could just fly west we would get home; head west, damn it"</a:t>
            </a:r>
          </a:p>
          <a:p>
            <a:pPr>
              <a:buNone/>
            </a:pPr>
            <a:endParaRPr lang="en-US" dirty="0"/>
          </a:p>
        </p:txBody>
      </p:sp>
      <p:pic>
        <p:nvPicPr>
          <p:cNvPr id="5122" name="Picture 2" descr="C:\Users\Omer Afzal\Desktop\0511-0906-2122-3717_Black_and_White_Cartoon_of_a_Pilot_Falling_Out_of_His_Plane_clipart_image.jpg"/>
          <p:cNvPicPr>
            <a:picLocks noChangeAspect="1" noChangeArrowheads="1"/>
          </p:cNvPicPr>
          <p:nvPr/>
        </p:nvPicPr>
        <p:blipFill>
          <a:blip r:embed="rId3" cstate="print"/>
          <a:srcRect/>
          <a:stretch>
            <a:fillRect/>
          </a:stretch>
        </p:blipFill>
        <p:spPr bwMode="auto">
          <a:xfrm>
            <a:off x="3810000" y="2743200"/>
            <a:ext cx="4800600" cy="3816085"/>
          </a:xfrm>
          <a:prstGeom prst="rect">
            <a:avLst/>
          </a:prstGeom>
          <a:noFill/>
        </p:spPr>
      </p:pic>
    </p:spTree>
    <p:extLst>
      <p:ext uri="{BB962C8B-B14F-4D97-AF65-F5344CB8AC3E}">
        <p14:creationId xmlns:p14="http://schemas.microsoft.com/office/powerpoint/2010/main" xmlns="" val="8018836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25" y="404664"/>
            <a:ext cx="8229600" cy="1143000"/>
          </a:xfrm>
        </p:spPr>
        <p:txBody>
          <a:bodyPr>
            <a:normAutofit fontScale="90000"/>
          </a:bodyPr>
          <a:lstStyle/>
          <a:p>
            <a:r>
              <a:rPr lang="en-US" dirty="0" smtClean="0">
                <a:latin typeface="X-Files" pitchFamily="34" charset="0"/>
              </a:rPr>
              <a:t>An Incredible Electronic fog</a:t>
            </a:r>
            <a:endParaRPr lang="en-US" dirty="0">
              <a:latin typeface="X-Files" pitchFamily="34" charset="0"/>
            </a:endParaRPr>
          </a:p>
        </p:txBody>
      </p:sp>
      <p:sp>
        <p:nvSpPr>
          <p:cNvPr id="3" name="Content Placeholder 2"/>
          <p:cNvSpPr>
            <a:spLocks noGrp="1"/>
          </p:cNvSpPr>
          <p:nvPr>
            <p:ph idx="1"/>
          </p:nvPr>
        </p:nvSpPr>
        <p:spPr>
          <a:xfrm>
            <a:off x="457200" y="1600200"/>
            <a:ext cx="8229600" cy="4525963"/>
          </a:xfrm>
        </p:spPr>
        <p:txBody>
          <a:bodyPr/>
          <a:lstStyle/>
          <a:p>
            <a:pPr>
              <a:buNone/>
            </a:pPr>
            <a:r>
              <a:rPr lang="en-US" dirty="0" smtClean="0"/>
              <a:t> </a:t>
            </a:r>
            <a:endParaRPr lang="en-US" dirty="0"/>
          </a:p>
        </p:txBody>
      </p:sp>
      <p:pic>
        <p:nvPicPr>
          <p:cNvPr id="6146" name="Picture 2" descr="C:\Users\Omer Afzal\Desktop\index.jpg"/>
          <p:cNvPicPr>
            <a:picLocks noChangeAspect="1" noChangeArrowheads="1"/>
          </p:cNvPicPr>
          <p:nvPr/>
        </p:nvPicPr>
        <p:blipFill>
          <a:blip r:embed="rId3" cstate="print"/>
          <a:srcRect/>
          <a:stretch>
            <a:fillRect/>
          </a:stretch>
        </p:blipFill>
        <p:spPr bwMode="auto">
          <a:xfrm>
            <a:off x="1524000" y="1700808"/>
            <a:ext cx="6168850" cy="4038600"/>
          </a:xfrm>
          <a:prstGeom prst="rect">
            <a:avLst/>
          </a:prstGeom>
          <a:noFill/>
        </p:spPr>
      </p:pic>
    </p:spTree>
    <p:extLst>
      <p:ext uri="{BB962C8B-B14F-4D97-AF65-F5344CB8AC3E}">
        <p14:creationId xmlns:p14="http://schemas.microsoft.com/office/powerpoint/2010/main" xmlns="" val="41497363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164" y="-1911"/>
            <a:ext cx="7696200" cy="990600"/>
          </a:xfrm>
        </p:spPr>
        <p:txBody>
          <a:bodyPr>
            <a:normAutofit/>
          </a:bodyPr>
          <a:lstStyle/>
          <a:p>
            <a:r>
              <a:rPr lang="en-US" dirty="0" smtClean="0">
                <a:latin typeface="X-Files" pitchFamily="34" charset="0"/>
              </a:rPr>
              <a:t>Human error</a:t>
            </a:r>
            <a:endParaRPr lang="en-US" dirty="0">
              <a:latin typeface="X-Files" pitchFamily="34" charset="0"/>
            </a:endParaRPr>
          </a:p>
        </p:txBody>
      </p:sp>
      <p:sp>
        <p:nvSpPr>
          <p:cNvPr id="3" name="Content Placeholder 2"/>
          <p:cNvSpPr>
            <a:spLocks noGrp="1"/>
          </p:cNvSpPr>
          <p:nvPr>
            <p:ph idx="1"/>
          </p:nvPr>
        </p:nvSpPr>
        <p:spPr>
          <a:xfrm>
            <a:off x="323528" y="1340768"/>
            <a:ext cx="8458200" cy="5059363"/>
          </a:xfrm>
        </p:spPr>
        <p:txBody>
          <a:bodyPr>
            <a:normAutofit lnSpcReduction="10000"/>
          </a:bodyPr>
          <a:lstStyle/>
          <a:p>
            <a:pPr>
              <a:buNone/>
            </a:pPr>
            <a:r>
              <a:rPr lang="en-US" dirty="0" smtClean="0"/>
              <a:t>	</a:t>
            </a:r>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r>
              <a:rPr lang="en-US" dirty="0" smtClean="0"/>
              <a:t>	</a:t>
            </a:r>
          </a:p>
          <a:p>
            <a:pPr>
              <a:buNone/>
            </a:pPr>
            <a:r>
              <a:rPr lang="en-US" dirty="0" smtClean="0"/>
              <a:t>At </a:t>
            </a:r>
            <a:r>
              <a:rPr lang="en-US" dirty="0"/>
              <a:t>4:45 </a:t>
            </a:r>
            <a:r>
              <a:rPr lang="en-US" dirty="0" smtClean="0"/>
              <a:t>pm, James </a:t>
            </a:r>
            <a:r>
              <a:rPr lang="en-US" dirty="0"/>
              <a:t>was instructed to handover the control </a:t>
            </a:r>
            <a:r>
              <a:rPr lang="en-US" dirty="0" smtClean="0"/>
              <a:t>to his </a:t>
            </a:r>
            <a:r>
              <a:rPr lang="en-US" dirty="0"/>
              <a:t>students, but he did not listen </a:t>
            </a:r>
          </a:p>
          <a:p>
            <a:pPr>
              <a:buNone/>
            </a:pPr>
            <a:endParaRPr lang="en-US" dirty="0" smtClean="0"/>
          </a:p>
        </p:txBody>
      </p:sp>
      <p:pic>
        <p:nvPicPr>
          <p:cNvPr id="7170" name="Picture 2" descr="C:\Users\Omer Afzal\Desktop\bermuda2_i0000cc.jpg"/>
          <p:cNvPicPr>
            <a:picLocks noChangeAspect="1" noChangeArrowheads="1"/>
          </p:cNvPicPr>
          <p:nvPr/>
        </p:nvPicPr>
        <p:blipFill>
          <a:blip r:embed="rId3" cstate="print"/>
          <a:srcRect/>
          <a:stretch>
            <a:fillRect/>
          </a:stretch>
        </p:blipFill>
        <p:spPr bwMode="auto">
          <a:xfrm>
            <a:off x="1547664" y="1180800"/>
            <a:ext cx="5791200" cy="3752342"/>
          </a:xfrm>
          <a:prstGeom prst="rect">
            <a:avLst/>
          </a:prstGeom>
          <a:noFill/>
        </p:spPr>
      </p:pic>
    </p:spTree>
    <p:extLst>
      <p:ext uri="{BB962C8B-B14F-4D97-AF65-F5344CB8AC3E}">
        <p14:creationId xmlns:p14="http://schemas.microsoft.com/office/powerpoint/2010/main" xmlns="" val="19579166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US" b="1" dirty="0" smtClean="0"/>
              <a:t>3) Ghost Ships </a:t>
            </a:r>
            <a:endParaRPr lang="en-US" b="1" dirty="0"/>
          </a:p>
        </p:txBody>
      </p:sp>
      <p:sp>
        <p:nvSpPr>
          <p:cNvPr id="3" name="Content Placeholder 2"/>
          <p:cNvSpPr>
            <a:spLocks noGrp="1"/>
          </p:cNvSpPr>
          <p:nvPr>
            <p:ph idx="1"/>
          </p:nvPr>
        </p:nvSpPr>
        <p:spPr>
          <a:xfrm>
            <a:off x="304800" y="1143000"/>
            <a:ext cx="8382000" cy="4983163"/>
          </a:xfrm>
        </p:spPr>
        <p:txBody>
          <a:bodyPr>
            <a:normAutofit/>
          </a:bodyPr>
          <a:lstStyle/>
          <a:p>
            <a:pPr>
              <a:buNone/>
            </a:pPr>
            <a:r>
              <a:rPr lang="en-US" dirty="0" smtClean="0"/>
              <a:t>	A pleasure yacht was found adrift in the Atlantic south of Bermuda on September 26, 1955. All three guys missing. Infamous hurricane “Lone” hit the yacht on 14</a:t>
            </a:r>
            <a:r>
              <a:rPr lang="en-US" baseline="30000" dirty="0" smtClean="0"/>
              <a:t>th</a:t>
            </a:r>
            <a:r>
              <a:rPr lang="en-US" dirty="0" smtClean="0"/>
              <a:t> and 18</a:t>
            </a:r>
            <a:r>
              <a:rPr lang="en-US" baseline="30000" dirty="0" smtClean="0"/>
              <a:t>th</a:t>
            </a:r>
            <a:r>
              <a:rPr lang="en-US" dirty="0" smtClean="0"/>
              <a:t> of September. </a:t>
            </a:r>
          </a:p>
          <a:p>
            <a:pPr>
              <a:buNone/>
            </a:pPr>
            <a:endParaRPr lang="en-US" dirty="0"/>
          </a:p>
        </p:txBody>
      </p:sp>
      <p:pic>
        <p:nvPicPr>
          <p:cNvPr id="9219" name="Picture 3" descr="C:\Users\Omer Afzal\Desktop\hist1.jpg"/>
          <p:cNvPicPr>
            <a:picLocks noChangeAspect="1" noChangeArrowheads="1"/>
          </p:cNvPicPr>
          <p:nvPr/>
        </p:nvPicPr>
        <p:blipFill>
          <a:blip r:embed="rId3" cstate="print"/>
          <a:srcRect/>
          <a:stretch>
            <a:fillRect/>
          </a:stretch>
        </p:blipFill>
        <p:spPr bwMode="auto">
          <a:xfrm>
            <a:off x="3581400" y="3352800"/>
            <a:ext cx="4448175" cy="3169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09018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096962"/>
          </a:xfrm>
        </p:spPr>
        <p:txBody>
          <a:bodyPr/>
          <a:lstStyle/>
          <a:p>
            <a:r>
              <a:rPr lang="en-US" b="1" dirty="0" smtClean="0"/>
              <a:t>4) Star Tiger &amp; Star Ariel </a:t>
            </a:r>
            <a:endParaRPr lang="en-US" b="1" dirty="0"/>
          </a:p>
        </p:txBody>
      </p:sp>
      <p:sp>
        <p:nvSpPr>
          <p:cNvPr id="3" name="Content Placeholder 2"/>
          <p:cNvSpPr>
            <a:spLocks noGrp="1"/>
          </p:cNvSpPr>
          <p:nvPr>
            <p:ph idx="1"/>
          </p:nvPr>
        </p:nvSpPr>
        <p:spPr>
          <a:xfrm>
            <a:off x="304800" y="1143000"/>
            <a:ext cx="8382000" cy="4983163"/>
          </a:xfrm>
        </p:spPr>
        <p:txBody>
          <a:bodyPr/>
          <a:lstStyle/>
          <a:p>
            <a:pPr algn="ctr">
              <a:buNone/>
            </a:pPr>
            <a:r>
              <a:rPr lang="en-US" dirty="0" smtClean="0"/>
              <a:t>	Both the planes disappeared in consecutive years 1948 and 1949, while flying over Bermuda</a:t>
            </a:r>
            <a:endParaRPr lang="en-US" dirty="0"/>
          </a:p>
        </p:txBody>
      </p:sp>
      <p:pic>
        <p:nvPicPr>
          <p:cNvPr id="1026" name="Picture 2" descr="C:\Users\Omer Afzal\Desktop\350px-Avro_Super_Trader_at_Manchester_1955.jpg"/>
          <p:cNvPicPr>
            <a:picLocks noChangeAspect="1" noChangeArrowheads="1"/>
          </p:cNvPicPr>
          <p:nvPr/>
        </p:nvPicPr>
        <p:blipFill>
          <a:blip r:embed="rId3" cstate="print"/>
          <a:srcRect/>
          <a:stretch>
            <a:fillRect/>
          </a:stretch>
        </p:blipFill>
        <p:spPr bwMode="auto">
          <a:xfrm>
            <a:off x="1447800" y="2667000"/>
            <a:ext cx="6172200" cy="3843846"/>
          </a:xfrm>
          <a:prstGeom prst="rect">
            <a:avLst/>
          </a:prstGeom>
          <a:noFill/>
        </p:spPr>
      </p:pic>
    </p:spTree>
    <p:extLst>
      <p:ext uri="{BB962C8B-B14F-4D97-AF65-F5344CB8AC3E}">
        <p14:creationId xmlns:p14="http://schemas.microsoft.com/office/powerpoint/2010/main" xmlns="" val="39931373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5) Douglas Airline </a:t>
            </a:r>
            <a:endParaRPr lang="en-US" b="1" dirty="0"/>
          </a:p>
        </p:txBody>
      </p:sp>
      <p:sp>
        <p:nvSpPr>
          <p:cNvPr id="8" name="Content Placeholder 7"/>
          <p:cNvSpPr>
            <a:spLocks noGrp="1"/>
          </p:cNvSpPr>
          <p:nvPr>
            <p:ph idx="1"/>
          </p:nvPr>
        </p:nvSpPr>
        <p:spPr>
          <a:xfrm>
            <a:off x="1259632" y="1124744"/>
            <a:ext cx="6705600" cy="2819400"/>
          </a:xfrm>
        </p:spPr>
        <p:txBody>
          <a:bodyPr/>
          <a:lstStyle/>
          <a:p>
            <a:pPr algn="ctr">
              <a:buNone/>
            </a:pPr>
            <a:r>
              <a:rPr lang="en-US" dirty="0" smtClean="0"/>
              <a:t>   The plane and all 28 members went missing mysteriously while flying from Puerto Rico to Florida in 1948</a:t>
            </a:r>
            <a:endParaRPr lang="en-US" dirty="0"/>
          </a:p>
        </p:txBody>
      </p:sp>
      <p:pic>
        <p:nvPicPr>
          <p:cNvPr id="2055" name="Picture 7" descr="http://upload.wikimedia.org/wikipedia/commons/thumb/f/fd/DST_NC16004_AA_LOC_fsa.8a19201.jpg/300px-DST_NC16004_AA_LOC_fsa.8a19201.jpg"/>
          <p:cNvPicPr>
            <a:picLocks noChangeAspect="1" noChangeArrowheads="1"/>
          </p:cNvPicPr>
          <p:nvPr/>
        </p:nvPicPr>
        <p:blipFill>
          <a:blip r:embed="rId3" cstate="print"/>
          <a:srcRect/>
          <a:stretch>
            <a:fillRect/>
          </a:stretch>
        </p:blipFill>
        <p:spPr bwMode="auto">
          <a:xfrm>
            <a:off x="1187624" y="2743200"/>
            <a:ext cx="6934200" cy="3901440"/>
          </a:xfrm>
          <a:prstGeom prst="rect">
            <a:avLst/>
          </a:prstGeom>
          <a:noFill/>
        </p:spPr>
      </p:pic>
    </p:spTree>
    <p:extLst>
      <p:ext uri="{BB962C8B-B14F-4D97-AF65-F5344CB8AC3E}">
        <p14:creationId xmlns:p14="http://schemas.microsoft.com/office/powerpoint/2010/main" xmlns="" val="18257854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X-Files" pitchFamily="34" charset="0"/>
              </a:rPr>
              <a:t>No one knows !!</a:t>
            </a:r>
            <a:endParaRPr lang="en-US" dirty="0">
              <a:latin typeface="X-Files" pitchFamily="34" charset="0"/>
            </a:endParaRPr>
          </a:p>
        </p:txBody>
      </p:sp>
      <p:sp>
        <p:nvSpPr>
          <p:cNvPr id="3" name="Content Placeholder 2"/>
          <p:cNvSpPr>
            <a:spLocks noGrp="1"/>
          </p:cNvSpPr>
          <p:nvPr>
            <p:ph idx="1"/>
          </p:nvPr>
        </p:nvSpPr>
        <p:spPr>
          <a:xfrm>
            <a:off x="179512" y="1484784"/>
            <a:ext cx="8568952" cy="4525963"/>
          </a:xfrm>
        </p:spPr>
        <p:txBody>
          <a:bodyPr/>
          <a:lstStyle/>
          <a:p>
            <a:pPr>
              <a:buNone/>
            </a:pPr>
            <a:r>
              <a:rPr lang="en-US" dirty="0">
                <a:latin typeface="Zombie Control" pitchFamily="2" charset="0"/>
              </a:rPr>
              <a:t>	</a:t>
            </a:r>
            <a:r>
              <a:rPr lang="en-US" dirty="0" smtClean="0">
                <a:latin typeface="Zombie Control" pitchFamily="2" charset="0"/>
              </a:rPr>
              <a:t> </a:t>
            </a:r>
            <a:r>
              <a:rPr lang="en-US" sz="3600" dirty="0" smtClean="0">
                <a:latin typeface="Zombie Control" pitchFamily="2" charset="0"/>
              </a:rPr>
              <a:t>Many incidents, many books, massive research with no substantial evidence</a:t>
            </a:r>
            <a:endParaRPr lang="en-US" sz="3600" dirty="0">
              <a:latin typeface="Zombie Control" pitchFamily="2" charset="0"/>
            </a:endParaRPr>
          </a:p>
        </p:txBody>
      </p:sp>
      <p:pic>
        <p:nvPicPr>
          <p:cNvPr id="10242" name="Picture 2" descr="C:\Users\Omer Afzal\Desktop\confusion.jpg"/>
          <p:cNvPicPr>
            <a:picLocks noChangeAspect="1" noChangeArrowheads="1"/>
          </p:cNvPicPr>
          <p:nvPr/>
        </p:nvPicPr>
        <p:blipFill>
          <a:blip r:embed="rId3" cstate="print"/>
          <a:srcRect/>
          <a:stretch>
            <a:fillRect/>
          </a:stretch>
        </p:blipFill>
        <p:spPr bwMode="auto">
          <a:xfrm>
            <a:off x="4953000" y="2743200"/>
            <a:ext cx="3505200" cy="3704462"/>
          </a:xfrm>
          <a:prstGeom prst="rect">
            <a:avLst/>
          </a:prstGeom>
          <a:noFill/>
        </p:spPr>
      </p:pic>
      <p:pic>
        <p:nvPicPr>
          <p:cNvPr id="10243" name="Picture 3" descr="C:\Users\Omer Afzal\Desktop\pic-confusion1.jpg"/>
          <p:cNvPicPr>
            <a:picLocks noChangeAspect="1" noChangeArrowheads="1"/>
          </p:cNvPicPr>
          <p:nvPr/>
        </p:nvPicPr>
        <p:blipFill>
          <a:blip r:embed="rId4" cstate="print"/>
          <a:srcRect/>
          <a:stretch>
            <a:fillRect/>
          </a:stretch>
        </p:blipFill>
        <p:spPr bwMode="auto">
          <a:xfrm>
            <a:off x="685800" y="2819400"/>
            <a:ext cx="3486309" cy="3429000"/>
          </a:xfrm>
          <a:prstGeom prst="rect">
            <a:avLst/>
          </a:prstGeom>
          <a:noFill/>
        </p:spPr>
      </p:pic>
    </p:spTree>
    <p:extLst>
      <p:ext uri="{BB962C8B-B14F-4D97-AF65-F5344CB8AC3E}">
        <p14:creationId xmlns:p14="http://schemas.microsoft.com/office/powerpoint/2010/main" xmlns="" val="13086316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X-Files" pitchFamily="34" charset="0"/>
              </a:rPr>
              <a:t>Theories</a:t>
            </a:r>
            <a:endParaRPr lang="en-GB" sz="5400" dirty="0">
              <a:latin typeface="X-Files" pitchFamily="34" charset="0"/>
            </a:endParaRPr>
          </a:p>
        </p:txBody>
      </p:sp>
      <p:pic>
        <p:nvPicPr>
          <p:cNvPr id="3" name="Picture 2" descr="http://1.bp.blogspot.com/_PlxMT4vrTsQ/Sxz7cEHq4aI/AAAAAAAAACo/Q-p_LlyIT8U/s400/bermuda-triangle-nightmar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1980" y="2708920"/>
            <a:ext cx="4530080" cy="301250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899592" y="1916832"/>
            <a:ext cx="8424936" cy="646331"/>
          </a:xfrm>
          <a:prstGeom prst="rect">
            <a:avLst/>
          </a:prstGeom>
          <a:noFill/>
        </p:spPr>
        <p:txBody>
          <a:bodyPr wrap="square" rtlCol="0">
            <a:spAutoFit/>
          </a:bodyPr>
          <a:lstStyle/>
          <a:p>
            <a:r>
              <a:rPr lang="en-US" sz="3600" dirty="0" smtClean="0">
                <a:latin typeface="X-Files" pitchFamily="34" charset="0"/>
              </a:rPr>
              <a:t>Realistic and Unrealistic</a:t>
            </a:r>
            <a:endParaRPr lang="en-GB" sz="3600" dirty="0">
              <a:latin typeface="X-Files" pitchFamily="34" charset="0"/>
            </a:endParaRPr>
          </a:p>
        </p:txBody>
      </p:sp>
      <p:sp>
        <p:nvSpPr>
          <p:cNvPr id="5" name="TextBox 4"/>
          <p:cNvSpPr txBox="1"/>
          <p:nvPr/>
        </p:nvSpPr>
        <p:spPr>
          <a:xfrm>
            <a:off x="5580112" y="3338009"/>
            <a:ext cx="2592288" cy="1754326"/>
          </a:xfrm>
          <a:prstGeom prst="rect">
            <a:avLst/>
          </a:prstGeom>
          <a:noFill/>
        </p:spPr>
        <p:txBody>
          <a:bodyPr wrap="square" rtlCol="0">
            <a:spAutoFit/>
          </a:bodyPr>
          <a:lstStyle/>
          <a:p>
            <a:r>
              <a:rPr lang="en-US" sz="3600" dirty="0" smtClean="0">
                <a:latin typeface="X-Files" pitchFamily="34" charset="0"/>
              </a:rPr>
              <a:t>13 major theories in total</a:t>
            </a:r>
            <a:endParaRPr lang="en-GB" sz="3600" dirty="0">
              <a:latin typeface="X-Files" pitchFamily="34" charset="0"/>
            </a:endParaRPr>
          </a:p>
        </p:txBody>
      </p:sp>
    </p:spTree>
    <p:extLst>
      <p:ext uri="{BB962C8B-B14F-4D97-AF65-F5344CB8AC3E}">
        <p14:creationId xmlns:p14="http://schemas.microsoft.com/office/powerpoint/2010/main" xmlns="" val="12113342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smtClean="0">
                <a:latin typeface="Error" pitchFamily="34" charset="0"/>
              </a:rPr>
              <a:t>Human Error</a:t>
            </a:r>
            <a:endParaRPr lang="en-GB" sz="5400" dirty="0">
              <a:latin typeface="Error" pitchFamily="34" charset="0"/>
            </a:endParaRPr>
          </a:p>
        </p:txBody>
      </p:sp>
      <p:pic>
        <p:nvPicPr>
          <p:cNvPr id="1026" name="Picture 2" descr="http://www.unitrends.com/blog/wp-content/uploads/2012/06/human-erro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2395" y="1268760"/>
            <a:ext cx="2699446" cy="248535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http://hundredeightydegrees.files.wordpress.com/2011/12/royal-caribbean-cruise-pic115.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8272"/>
          <a:stretch/>
        </p:blipFill>
        <p:spPr bwMode="auto">
          <a:xfrm>
            <a:off x="4125518" y="1268760"/>
            <a:ext cx="4710118" cy="324036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www.myunusual.com/Pix/Accidents%20pix/Gonna%20Hurt/biker%20w%20wheel%20coming%20off.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3568" y="3809580"/>
            <a:ext cx="3672408" cy="2427232"/>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5266933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storm" pitchFamily="2" charset="0"/>
              </a:rPr>
              <a:t>Crazy weather patterns</a:t>
            </a:r>
            <a:endParaRPr lang="en-GB" sz="5400" dirty="0">
              <a:latin typeface="storm" pitchFamily="2" charset="0"/>
            </a:endParaRPr>
          </a:p>
        </p:txBody>
      </p:sp>
      <p:pic>
        <p:nvPicPr>
          <p:cNvPr id="2050" name="Picture 2" descr="http://news.brown.edu/files/article_images/Hurrican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1556792"/>
            <a:ext cx="4464496" cy="3789549"/>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i.imgur.com/uvFlF.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47897" y="1556792"/>
            <a:ext cx="3345948" cy="4461265"/>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carrez.christophe.free.fr/local/cache-vignettes/L350xH349/s7jpg-e56a63e56a-72856.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a:stretch/>
        </p:blipFill>
        <p:spPr bwMode="auto">
          <a:xfrm>
            <a:off x="449442" y="1556792"/>
            <a:ext cx="4598453" cy="4593723"/>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24992214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7j.jpg"/>
          <p:cNvPicPr>
            <a:picLocks noGrp="1" noChangeAspect="1"/>
          </p:cNvPicPr>
          <p:nvPr>
            <p:ph idx="1"/>
          </p:nvPr>
        </p:nvPicPr>
        <p:blipFill>
          <a:blip r:embed="rId3" cstate="print"/>
          <a:stretch>
            <a:fillRect/>
          </a:stretch>
        </p:blipFill>
        <p:spPr>
          <a:xfrm>
            <a:off x="858130" y="1180799"/>
            <a:ext cx="7389674" cy="3925773"/>
          </a:xfrm>
        </p:spPr>
      </p:pic>
      <p:sp>
        <p:nvSpPr>
          <p:cNvPr id="6" name="TextBox 5"/>
          <p:cNvSpPr txBox="1"/>
          <p:nvPr/>
        </p:nvSpPr>
        <p:spPr>
          <a:xfrm>
            <a:off x="158757" y="5289452"/>
            <a:ext cx="8985243" cy="1077218"/>
          </a:xfrm>
          <a:prstGeom prst="rect">
            <a:avLst/>
          </a:prstGeom>
          <a:noFill/>
        </p:spPr>
        <p:txBody>
          <a:bodyPr wrap="square" rtlCol="0">
            <a:spAutoFit/>
          </a:bodyPr>
          <a:lstStyle/>
          <a:p>
            <a:pPr algn="ctr"/>
            <a:r>
              <a:rPr lang="en-US" altLang="zh-CN" sz="3200" dirty="0" smtClean="0"/>
              <a:t>Aircraft and surface vessels have disappeared under mysterious circumstances</a:t>
            </a:r>
            <a:endParaRPr lang="zh-CN" altLang="en-US" sz="3200" dirty="0"/>
          </a:p>
        </p:txBody>
      </p:sp>
      <p:sp>
        <p:nvSpPr>
          <p:cNvPr id="5" name="TextBox 4"/>
          <p:cNvSpPr txBox="1"/>
          <p:nvPr/>
        </p:nvSpPr>
        <p:spPr>
          <a:xfrm>
            <a:off x="158757" y="332656"/>
            <a:ext cx="9237779" cy="707886"/>
          </a:xfrm>
          <a:prstGeom prst="rect">
            <a:avLst/>
          </a:prstGeom>
          <a:noFill/>
        </p:spPr>
        <p:txBody>
          <a:bodyPr wrap="square" rtlCol="0">
            <a:spAutoFit/>
          </a:bodyPr>
          <a:lstStyle/>
          <a:p>
            <a:r>
              <a:rPr lang="en-US" sz="4000" dirty="0" smtClean="0">
                <a:latin typeface="X-Files" pitchFamily="34" charset="0"/>
              </a:rPr>
              <a:t>What is the Bermuda Triangle?</a:t>
            </a:r>
            <a:endParaRPr lang="en-US" sz="4000" dirty="0">
              <a:latin typeface="X-Files" pitchFamily="34" charset="0"/>
            </a:endParaRPr>
          </a:p>
        </p:txBody>
      </p:sp>
    </p:spTree>
    <p:extLst>
      <p:ext uri="{BB962C8B-B14F-4D97-AF65-F5344CB8AC3E}">
        <p14:creationId xmlns:p14="http://schemas.microsoft.com/office/powerpoint/2010/main" xmlns="" val="5197542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viewzone.com/magnetic.weather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97170" y="1484784"/>
            <a:ext cx="5133474" cy="468052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47664" y="1052736"/>
            <a:ext cx="6232487" cy="5202618"/>
          </a:xfrm>
          <a:prstGeom prst="rect">
            <a:avLst/>
          </a:prstGeom>
        </p:spPr>
      </p:pic>
      <p:sp>
        <p:nvSpPr>
          <p:cNvPr id="2" name="Title 1"/>
          <p:cNvSpPr>
            <a:spLocks noGrp="1"/>
          </p:cNvSpPr>
          <p:nvPr>
            <p:ph type="title"/>
          </p:nvPr>
        </p:nvSpPr>
        <p:spPr/>
        <p:txBody>
          <a:bodyPr>
            <a:normAutofit/>
          </a:bodyPr>
          <a:lstStyle/>
          <a:p>
            <a:r>
              <a:rPr lang="en-US" b="1" dirty="0" smtClean="0">
                <a:latin typeface="Engravers MT" pitchFamily="18" charset="0"/>
              </a:rPr>
              <a:t>Compass Variation</a:t>
            </a:r>
            <a:endParaRPr lang="en-GB" b="1" dirty="0">
              <a:latin typeface="Engravers MT" pitchFamily="18" charset="0"/>
            </a:endParaRPr>
          </a:p>
        </p:txBody>
      </p:sp>
    </p:spTree>
    <p:custDataLst>
      <p:tags r:id="rId1"/>
    </p:custDataLst>
    <p:extLst>
      <p:ext uri="{BB962C8B-B14F-4D97-AF65-F5344CB8AC3E}">
        <p14:creationId xmlns:p14="http://schemas.microsoft.com/office/powerpoint/2010/main" xmlns="" val="27940695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latin typeface="AlphaSmoke" pitchFamily="2" charset="0"/>
              </a:rPr>
              <a:t>Methane Hydrates</a:t>
            </a:r>
            <a:endParaRPr lang="en-GB" sz="5400" b="1" dirty="0">
              <a:latin typeface="AlphaSmoke" pitchFamily="2" charset="0"/>
            </a:endParaRPr>
          </a:p>
        </p:txBody>
      </p:sp>
      <p:pic>
        <p:nvPicPr>
          <p:cNvPr id="5128" name="Picture 8" descr="http://4.bp.blogspot.com/--3vxGQwg8Qo/TY8fU3b7RtI/AAAAAAAAAFA/Jh2ZyEVdftU/s1600/Blue%2BWater%2BBubbles%2Bthe%2Blong%2Bgoodby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664" y="1412776"/>
            <a:ext cx="6192688" cy="4644516"/>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http://eatingjellyfish.com/wp-content/uploads/2012/05/MethaneHydrates_map1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600" y="1398955"/>
            <a:ext cx="7056784" cy="49120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97864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fade">
                                      <p:cBhvr>
                                        <p:cTn id="7"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Top Secret" pitchFamily="2" charset="0"/>
              </a:rPr>
              <a:t>Government Testing</a:t>
            </a:r>
            <a:endParaRPr lang="en-GB" sz="4800" dirty="0">
              <a:latin typeface="Top Secret" pitchFamily="2" charset="0"/>
            </a:endParaRPr>
          </a:p>
        </p:txBody>
      </p:sp>
      <p:pic>
        <p:nvPicPr>
          <p:cNvPr id="6146" name="Picture 2" descr="http://hawaiiw.net/wallpapers/2012/02/us-navy-submarine-hawaii-los-angeles-oahu-540x96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1545352"/>
            <a:ext cx="7168794" cy="403244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059832" y="-459432"/>
            <a:ext cx="2664296" cy="7786747"/>
          </a:xfrm>
          <a:prstGeom prst="rect">
            <a:avLst/>
          </a:prstGeom>
          <a:noFill/>
        </p:spPr>
        <p:txBody>
          <a:bodyPr wrap="square" rtlCol="0">
            <a:spAutoFit/>
          </a:bodyPr>
          <a:lstStyle/>
          <a:p>
            <a:r>
              <a:rPr lang="en-US" sz="50000" dirty="0">
                <a:solidFill>
                  <a:schemeClr val="accent6">
                    <a:lumMod val="75000"/>
                  </a:schemeClr>
                </a:solidFill>
              </a:rPr>
              <a:t>?</a:t>
            </a:r>
            <a:endParaRPr lang="en-GB" sz="50000" dirty="0">
              <a:solidFill>
                <a:schemeClr val="accent6">
                  <a:lumMod val="75000"/>
                </a:schemeClr>
              </a:solidFill>
            </a:endParaRPr>
          </a:p>
        </p:txBody>
      </p:sp>
    </p:spTree>
    <p:extLst>
      <p:ext uri="{BB962C8B-B14F-4D97-AF65-F5344CB8AC3E}">
        <p14:creationId xmlns:p14="http://schemas.microsoft.com/office/powerpoint/2010/main" xmlns="" val="39784042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PiratesBlackbeard" pitchFamily="2" charset="0"/>
              </a:rPr>
              <a:t>Pirates</a:t>
            </a:r>
            <a:endParaRPr lang="en-GB" sz="7200" dirty="0">
              <a:latin typeface="PiratesBlackbeard" pitchFamily="2" charset="0"/>
            </a:endParaRPr>
          </a:p>
        </p:txBody>
      </p:sp>
      <p:pic>
        <p:nvPicPr>
          <p:cNvPr id="8194" name="Picture 2" descr="http://www.sideshowtoy.com/experience/wp-content/uploads/2013/01/jacksparrow.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1484784"/>
            <a:ext cx="7248866" cy="48245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6692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Zombie Control Condensed Italic" pitchFamily="2" charset="0"/>
              </a:rPr>
              <a:t>Wormhole</a:t>
            </a:r>
            <a:endParaRPr lang="en-GB" sz="6600" dirty="0">
              <a:latin typeface="Zombie Control Condensed Italic" pitchFamily="2" charset="0"/>
            </a:endParaRPr>
          </a:p>
        </p:txBody>
      </p:sp>
      <p:pic>
        <p:nvPicPr>
          <p:cNvPr id="10242" name="Picture 2" descr="http://www.wallpaper4me.com/images/wallpapers/twilightzonewormhole-634860.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1596331"/>
            <a:ext cx="7310354" cy="4568971"/>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1.bp.blogspot.com/_q8w2e3b_sP0/TRcshRfae_I/AAAAAAAAACo/cxJzHU7XiaQ/s1600/bermuda-triangle-hurricane.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9600"/>
          <a:stretch/>
        </p:blipFill>
        <p:spPr bwMode="auto">
          <a:xfrm>
            <a:off x="903768" y="1353785"/>
            <a:ext cx="7454370" cy="50540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73016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X-Files" pitchFamily="34" charset="0"/>
              </a:rPr>
              <a:t>UFO/Aliens</a:t>
            </a:r>
            <a:endParaRPr lang="en-GB" sz="5400" dirty="0">
              <a:latin typeface="X-Files"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1352952"/>
            <a:ext cx="8147754" cy="4248472"/>
          </a:xfrm>
          <a:prstGeom prst="rect">
            <a:avLst/>
          </a:prstGeom>
        </p:spPr>
      </p:pic>
    </p:spTree>
    <p:extLst>
      <p:ext uri="{BB962C8B-B14F-4D97-AF65-F5344CB8AC3E}">
        <p14:creationId xmlns:p14="http://schemas.microsoft.com/office/powerpoint/2010/main" xmlns="" val="17435223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Monster AG" pitchFamily="34" charset="0"/>
              </a:rPr>
              <a:t>Bermuda Triangle Monster</a:t>
            </a:r>
            <a:endParaRPr lang="en-GB" sz="5400" dirty="0">
              <a:latin typeface="Monster AG" pitchFamily="34" charset="0"/>
            </a:endParaRPr>
          </a:p>
        </p:txBody>
      </p:sp>
      <p:pic>
        <p:nvPicPr>
          <p:cNvPr id="13314" name="Picture 2" descr="http://images2.wikia.nocookie.net/__cb20100608114738/monster/images/4/46/Bermuda_Beast.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3283"/>
          <a:stretch/>
        </p:blipFill>
        <p:spPr bwMode="auto">
          <a:xfrm>
            <a:off x="971600" y="1276459"/>
            <a:ext cx="3701164" cy="4814324"/>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http://images2.wikia.nocookie.net/__cb20100608114738/monster/images/4/46/Bermuda_Beast.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86933" r="33811"/>
          <a:stretch/>
        </p:blipFill>
        <p:spPr bwMode="auto">
          <a:xfrm>
            <a:off x="4917823" y="1916832"/>
            <a:ext cx="3691349" cy="10930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http://images2.wikia.nocookie.net/__cb20100608114738/monster/images/4/46/Bermuda_Beast.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5462" t="86933" r="243" b="1759"/>
          <a:stretch/>
        </p:blipFill>
        <p:spPr bwMode="auto">
          <a:xfrm>
            <a:off x="4917823" y="3356992"/>
            <a:ext cx="3785595" cy="18722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038007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latin typeface="Beware of the Zombies" pitchFamily="2" charset="0"/>
              </a:rPr>
              <a:t>In relation to the rest of the world……</a:t>
            </a:r>
            <a:endParaRPr lang="en-GB" dirty="0">
              <a:latin typeface="Beware of the Zombies" pitchFamily="2" charset="0"/>
            </a:endParaRPr>
          </a:p>
        </p:txBody>
      </p:sp>
      <p:pic>
        <p:nvPicPr>
          <p:cNvPr id="5122" name="Picture 2" descr="https://www.allianz.com/v_1358165464000/media/press/photos/Map-of-Ship-Losses-by-World-Region-2001-20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570600"/>
            <a:ext cx="8021338" cy="47781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91694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ware of the Zombies" pitchFamily="2" charset="0"/>
              </a:rPr>
              <a:t>What we think………</a:t>
            </a:r>
            <a:endParaRPr lang="en-GB" dirty="0">
              <a:latin typeface="Beware of the Zombies" pitchFamily="2" charset="0"/>
            </a:endParaRPr>
          </a:p>
        </p:txBody>
      </p:sp>
      <p:pic>
        <p:nvPicPr>
          <p:cNvPr id="1026" name="Picture 2" descr="http://digital-art-gallery.com/oid/51/640x505_9866_Bermuda_s_Triangle_2d_creature_monster_ship_ocean_sea_monster_picture_image_digital_ar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9632" y="1242142"/>
            <a:ext cx="6456040" cy="509421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195736" y="3789252"/>
            <a:ext cx="4777208" cy="1569660"/>
          </a:xfrm>
          <a:prstGeom prst="rect">
            <a:avLst/>
          </a:prstGeom>
          <a:noFill/>
        </p:spPr>
        <p:txBody>
          <a:bodyPr wrap="square" rtlCol="0">
            <a:spAutoFit/>
          </a:bodyPr>
          <a:lstStyle/>
          <a:p>
            <a:r>
              <a:rPr lang="en-US" sz="9600" dirty="0" smtClean="0">
                <a:solidFill>
                  <a:schemeClr val="bg1"/>
                </a:solidFill>
                <a:latin typeface="Monster AG" pitchFamily="34" charset="0"/>
              </a:rPr>
              <a:t>Monster</a:t>
            </a:r>
            <a:endParaRPr lang="en-GB" sz="9600" dirty="0">
              <a:solidFill>
                <a:schemeClr val="bg1"/>
              </a:solidFill>
              <a:latin typeface="Monster AG" pitchFamily="34" charset="0"/>
            </a:endParaRPr>
          </a:p>
        </p:txBody>
      </p:sp>
      <p:sp>
        <p:nvSpPr>
          <p:cNvPr id="8" name="TextBox 7"/>
          <p:cNvSpPr txBox="1"/>
          <p:nvPr/>
        </p:nvSpPr>
        <p:spPr>
          <a:xfrm>
            <a:off x="1136743" y="1434760"/>
            <a:ext cx="6701818" cy="4708981"/>
          </a:xfrm>
          <a:prstGeom prst="rect">
            <a:avLst/>
          </a:prstGeom>
          <a:noFill/>
        </p:spPr>
        <p:txBody>
          <a:bodyPr wrap="square" rtlCol="0">
            <a:spAutoFit/>
          </a:bodyPr>
          <a:lstStyle/>
          <a:p>
            <a:pPr algn="ctr"/>
            <a:r>
              <a:rPr lang="en-US" sz="15000" b="1" dirty="0" err="1" smtClean="0">
                <a:latin typeface="Arial Black" pitchFamily="34" charset="0"/>
              </a:rPr>
              <a:t>haha</a:t>
            </a:r>
            <a:r>
              <a:rPr lang="en-US" sz="15000" b="1" dirty="0" smtClean="0">
                <a:latin typeface="Arial Black" pitchFamily="34" charset="0"/>
              </a:rPr>
              <a:t> NO</a:t>
            </a:r>
            <a:endParaRPr lang="en-GB" sz="15000" b="1" dirty="0">
              <a:latin typeface="Arial Black" pitchFamily="34" charset="0"/>
            </a:endParaRPr>
          </a:p>
        </p:txBody>
      </p:sp>
    </p:spTree>
    <p:extLst>
      <p:ext uri="{BB962C8B-B14F-4D97-AF65-F5344CB8AC3E}">
        <p14:creationId xmlns:p14="http://schemas.microsoft.com/office/powerpoint/2010/main" xmlns="" val="9818873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ware of the Zombies" pitchFamily="2" charset="0"/>
              </a:rPr>
              <a:t>What we really think</a:t>
            </a:r>
            <a:endParaRPr lang="en-GB" dirty="0">
              <a:latin typeface="Beware of the Zombies" pitchFamily="2" charset="0"/>
            </a:endParaRPr>
          </a:p>
        </p:txBody>
      </p:sp>
      <p:pic>
        <p:nvPicPr>
          <p:cNvPr id="1026" name="Picture 2" descr="http://cdn.c.photoshelter.com/img-get/I0000azhpScKAXU0/s/900/720/Rajs-0609021199A-1print15x22glossA.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1589"/>
          <a:stretch/>
        </p:blipFill>
        <p:spPr bwMode="auto">
          <a:xfrm>
            <a:off x="1728184" y="1268760"/>
            <a:ext cx="5652527" cy="257795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flightglobal.com/blogs/flight-international-editors-blog/assets_c/2012/09/Upside%20down%20plane-thumb-560x315-164685.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151" b="8206"/>
          <a:stretch/>
        </p:blipFill>
        <p:spPr bwMode="auto">
          <a:xfrm>
            <a:off x="1824111" y="4005064"/>
            <a:ext cx="5460672" cy="25998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Plus 2"/>
          <p:cNvSpPr>
            <a:spLocks noChangeAspect="1"/>
          </p:cNvSpPr>
          <p:nvPr/>
        </p:nvSpPr>
        <p:spPr>
          <a:xfrm>
            <a:off x="4159907" y="3213091"/>
            <a:ext cx="1234835" cy="123483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720592" y="1628799"/>
            <a:ext cx="4104456" cy="1323439"/>
          </a:xfrm>
          <a:prstGeom prst="rect">
            <a:avLst/>
          </a:prstGeom>
          <a:noFill/>
        </p:spPr>
        <p:txBody>
          <a:bodyPr wrap="square" rtlCol="0">
            <a:spAutoFit/>
          </a:bodyPr>
          <a:lstStyle/>
          <a:p>
            <a:r>
              <a:rPr lang="en-US" sz="8000" dirty="0" smtClean="0">
                <a:solidFill>
                  <a:schemeClr val="accent6">
                    <a:lumMod val="75000"/>
                  </a:schemeClr>
                </a:solidFill>
                <a:latin typeface="storm" pitchFamily="2" charset="0"/>
              </a:rPr>
              <a:t>Weather</a:t>
            </a:r>
            <a:endParaRPr lang="en-GB" sz="8000" dirty="0">
              <a:solidFill>
                <a:schemeClr val="accent6">
                  <a:lumMod val="75000"/>
                </a:schemeClr>
              </a:solidFill>
              <a:latin typeface="storm" pitchFamily="2" charset="0"/>
            </a:endParaRPr>
          </a:p>
        </p:txBody>
      </p:sp>
      <p:sp>
        <p:nvSpPr>
          <p:cNvPr id="6" name="TextBox 5"/>
          <p:cNvSpPr txBox="1"/>
          <p:nvPr/>
        </p:nvSpPr>
        <p:spPr>
          <a:xfrm>
            <a:off x="1958915" y="4838753"/>
            <a:ext cx="5421796" cy="1107996"/>
          </a:xfrm>
          <a:prstGeom prst="rect">
            <a:avLst/>
          </a:prstGeom>
          <a:noFill/>
        </p:spPr>
        <p:txBody>
          <a:bodyPr wrap="square" rtlCol="0">
            <a:spAutoFit/>
          </a:bodyPr>
          <a:lstStyle/>
          <a:p>
            <a:r>
              <a:rPr lang="en-US" sz="6600" b="1" dirty="0" smtClean="0">
                <a:solidFill>
                  <a:srgbClr val="002060"/>
                </a:solidFill>
                <a:latin typeface="Error" pitchFamily="34" charset="0"/>
              </a:rPr>
              <a:t>Human Error</a:t>
            </a:r>
            <a:endParaRPr lang="en-GB" sz="6600" b="1" dirty="0">
              <a:solidFill>
                <a:srgbClr val="002060"/>
              </a:solidFill>
              <a:latin typeface="Error" pitchFamily="34" charset="0"/>
            </a:endParaRPr>
          </a:p>
        </p:txBody>
      </p:sp>
    </p:spTree>
    <p:extLst>
      <p:ext uri="{BB962C8B-B14F-4D97-AF65-F5344CB8AC3E}">
        <p14:creationId xmlns:p14="http://schemas.microsoft.com/office/powerpoint/2010/main" xmlns="" val="12835290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4837_908331.jpg"/>
          <p:cNvPicPr>
            <a:picLocks noChangeAspect="1"/>
          </p:cNvPicPr>
          <p:nvPr/>
        </p:nvPicPr>
        <p:blipFill>
          <a:blip r:embed="rId3" cstate="print"/>
          <a:stretch>
            <a:fillRect/>
          </a:stretch>
        </p:blipFill>
        <p:spPr>
          <a:xfrm>
            <a:off x="1477107" y="1246654"/>
            <a:ext cx="6246055" cy="3795835"/>
          </a:xfrm>
          <a:prstGeom prst="rect">
            <a:avLst/>
          </a:prstGeom>
        </p:spPr>
      </p:pic>
      <p:sp>
        <p:nvSpPr>
          <p:cNvPr id="4098" name="Rectangle 2"/>
          <p:cNvSpPr>
            <a:spLocks noGrp="1" noChangeArrowheads="1"/>
          </p:cNvSpPr>
          <p:nvPr>
            <p:ph type="title"/>
          </p:nvPr>
        </p:nvSpPr>
        <p:spPr/>
        <p:txBody>
          <a:bodyPr>
            <a:normAutofit/>
          </a:bodyPr>
          <a:lstStyle/>
          <a:p>
            <a:r>
              <a:rPr lang="en-US" sz="4000" dirty="0" smtClean="0">
                <a:latin typeface="X-Files" pitchFamily="34" charset="0"/>
              </a:rPr>
              <a:t>Whereabouts</a:t>
            </a:r>
            <a:r>
              <a:rPr lang="en-US" dirty="0" smtClean="0">
                <a:latin typeface="X-Files" pitchFamily="34" charset="0"/>
              </a:rPr>
              <a:t> is it?</a:t>
            </a:r>
            <a:endParaRPr lang="en-US" altLang="zh-CN" dirty="0">
              <a:latin typeface="X-Files" pitchFamily="34" charset="0"/>
              <a:ea typeface="宋体" charset="-122"/>
            </a:endParaRPr>
          </a:p>
        </p:txBody>
      </p:sp>
      <p:sp>
        <p:nvSpPr>
          <p:cNvPr id="4099" name="Rectangle 3"/>
          <p:cNvSpPr>
            <a:spLocks noGrp="1" noChangeArrowheads="1"/>
          </p:cNvSpPr>
          <p:nvPr>
            <p:ph type="body" idx="1"/>
          </p:nvPr>
        </p:nvSpPr>
        <p:spPr>
          <a:xfrm>
            <a:off x="457200" y="5219114"/>
            <a:ext cx="8229600" cy="1301034"/>
          </a:xfrm>
        </p:spPr>
        <p:txBody>
          <a:bodyPr>
            <a:normAutofit/>
          </a:bodyPr>
          <a:lstStyle/>
          <a:p>
            <a:pPr algn="ctr">
              <a:buNone/>
            </a:pPr>
            <a:r>
              <a:rPr lang="en-US" altLang="zh-CN" sz="2870" dirty="0" smtClean="0">
                <a:solidFill>
                  <a:schemeClr val="tx1"/>
                </a:solidFill>
                <a:ea typeface="宋体" charset="-122"/>
              </a:rPr>
              <a:t>It’s an imaginary triangular area between Miami, </a:t>
            </a:r>
            <a:r>
              <a:rPr lang="en-US" altLang="zh-CN" sz="2870" dirty="0" smtClean="0">
                <a:ea typeface="宋体" charset="-122"/>
              </a:rPr>
              <a:t>B</a:t>
            </a:r>
            <a:r>
              <a:rPr lang="en-US" altLang="zh-CN" sz="2870" dirty="0" smtClean="0">
                <a:solidFill>
                  <a:schemeClr val="tx1"/>
                </a:solidFill>
                <a:ea typeface="宋体" charset="-122"/>
              </a:rPr>
              <a:t>ermuda and Puerto Rico</a:t>
            </a:r>
          </a:p>
          <a:p>
            <a:endParaRPr lang="en-US" altLang="zh-CN" sz="2870" b="1" dirty="0">
              <a:solidFill>
                <a:schemeClr val="tx1"/>
              </a:solidFill>
              <a:ea typeface="宋体" charset="-122"/>
            </a:endParaRPr>
          </a:p>
        </p:txBody>
      </p:sp>
    </p:spTree>
    <p:extLst>
      <p:ext uri="{BB962C8B-B14F-4D97-AF65-F5344CB8AC3E}">
        <p14:creationId xmlns:p14="http://schemas.microsoft.com/office/powerpoint/2010/main" xmlns="" val="35707921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usinesscartoons.co.uk/shop/images/uploads/3803bwc.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6624" y="1098228"/>
            <a:ext cx="5671497" cy="43714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114705" y="5434795"/>
            <a:ext cx="4824536" cy="1015663"/>
          </a:xfrm>
          <a:prstGeom prst="rect">
            <a:avLst/>
          </a:prstGeom>
          <a:noFill/>
        </p:spPr>
        <p:txBody>
          <a:bodyPr wrap="square" rtlCol="0">
            <a:spAutoFit/>
          </a:bodyPr>
          <a:lstStyle/>
          <a:p>
            <a:r>
              <a:rPr lang="en-US" sz="6000" dirty="0" smtClean="0">
                <a:latin typeface="X-Files" pitchFamily="34" charset="0"/>
              </a:rPr>
              <a:t>Questions?</a:t>
            </a:r>
            <a:endParaRPr lang="en-GB" sz="6000" dirty="0">
              <a:latin typeface="X-Files" pitchFamily="34" charset="0"/>
            </a:endParaRPr>
          </a:p>
        </p:txBody>
      </p:sp>
      <p:sp>
        <p:nvSpPr>
          <p:cNvPr id="4" name="TextBox 3"/>
          <p:cNvSpPr txBox="1"/>
          <p:nvPr/>
        </p:nvSpPr>
        <p:spPr>
          <a:xfrm>
            <a:off x="683568" y="233075"/>
            <a:ext cx="7632848" cy="830997"/>
          </a:xfrm>
          <a:prstGeom prst="rect">
            <a:avLst/>
          </a:prstGeom>
          <a:noFill/>
        </p:spPr>
        <p:txBody>
          <a:bodyPr wrap="square" rtlCol="0">
            <a:spAutoFit/>
          </a:bodyPr>
          <a:lstStyle/>
          <a:p>
            <a:r>
              <a:rPr lang="en-US" sz="4800" dirty="0" smtClean="0">
                <a:latin typeface="X-Files" pitchFamily="34" charset="0"/>
              </a:rPr>
              <a:t>Thanks for listening</a:t>
            </a:r>
            <a:endParaRPr lang="en-GB" sz="4800" dirty="0">
              <a:latin typeface="X-Files" pitchFamily="34" charset="0"/>
            </a:endParaRPr>
          </a:p>
        </p:txBody>
      </p:sp>
    </p:spTree>
    <p:extLst>
      <p:ext uri="{BB962C8B-B14F-4D97-AF65-F5344CB8AC3E}">
        <p14:creationId xmlns:p14="http://schemas.microsoft.com/office/powerpoint/2010/main" xmlns="" val="4228766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211" y="0"/>
            <a:ext cx="8449818" cy="2089150"/>
          </a:xfrm>
        </p:spPr>
        <p:txBody>
          <a:bodyPr>
            <a:noAutofit/>
          </a:bodyPr>
          <a:lstStyle/>
          <a:p>
            <a:r>
              <a:rPr lang="en-US" altLang="zh-CN" dirty="0">
                <a:latin typeface="X-Files" pitchFamily="34" charset="0"/>
              </a:rPr>
              <a:t>The Birth </a:t>
            </a:r>
            <a:r>
              <a:rPr lang="en-US" altLang="zh-CN" dirty="0" smtClean="0">
                <a:latin typeface="X-Files" pitchFamily="34" charset="0"/>
              </a:rPr>
              <a:t>of the Bermuda Triangle Mystery</a:t>
            </a:r>
            <a:endParaRPr lang="en-US" altLang="zh-CN" b="1" dirty="0">
              <a:latin typeface="X-Files" pitchFamily="34" charset="0"/>
            </a:endParaRPr>
          </a:p>
        </p:txBody>
      </p:sp>
      <p:pic>
        <p:nvPicPr>
          <p:cNvPr id="7170" name="Picture 2" descr="http://4.bp.blogspot.com/-0p9mRX20y6E/T_sZU8EWe6I/AAAAAAAAA6k/DXfa2_lq6Yg/s1600/AA14missing.JPG"/>
          <p:cNvPicPr>
            <a:picLocks noChangeAspect="1" noChangeArrowheads="1"/>
          </p:cNvPicPr>
          <p:nvPr/>
        </p:nvPicPr>
        <p:blipFill>
          <a:blip r:embed="rId3" cstate="print"/>
          <a:srcRect/>
          <a:stretch>
            <a:fillRect/>
          </a:stretch>
        </p:blipFill>
        <p:spPr bwMode="auto">
          <a:xfrm>
            <a:off x="4859338" y="1839354"/>
            <a:ext cx="3582318" cy="4623128"/>
          </a:xfrm>
          <a:prstGeom prst="rect">
            <a:avLst/>
          </a:prstGeom>
          <a:noFill/>
        </p:spPr>
      </p:pic>
      <p:sp>
        <p:nvSpPr>
          <p:cNvPr id="6" name="TextBox 5"/>
          <p:cNvSpPr txBox="1"/>
          <p:nvPr/>
        </p:nvSpPr>
        <p:spPr>
          <a:xfrm>
            <a:off x="225084" y="2276872"/>
            <a:ext cx="4381036" cy="4031873"/>
          </a:xfrm>
          <a:prstGeom prst="rect">
            <a:avLst/>
          </a:prstGeom>
          <a:noFill/>
        </p:spPr>
        <p:txBody>
          <a:bodyPr wrap="square" rtlCol="0">
            <a:spAutoFit/>
          </a:bodyPr>
          <a:lstStyle/>
          <a:p>
            <a:r>
              <a:rPr lang="en-US" altLang="zh-CN" sz="3200" dirty="0" smtClean="0"/>
              <a:t>After the Flight 19 disappearance on December 5th 1945, t</a:t>
            </a:r>
            <a:r>
              <a:rPr lang="en-US" sz="3200" dirty="0" smtClean="0"/>
              <a:t>he loss of five bombers led to a media hype which began speculation about the mystery of the triangle</a:t>
            </a:r>
            <a:endParaRPr lang="en-US" sz="3200" dirty="0"/>
          </a:p>
        </p:txBody>
      </p:sp>
    </p:spTree>
    <p:extLst>
      <p:ext uri="{BB962C8B-B14F-4D97-AF65-F5344CB8AC3E}">
        <p14:creationId xmlns:p14="http://schemas.microsoft.com/office/powerpoint/2010/main" xmlns="" val="41670212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20090605091828_wpx"/>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30326" y="1770107"/>
            <a:ext cx="5444196" cy="329472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06436" y="323557"/>
            <a:ext cx="7821637" cy="1446550"/>
          </a:xfrm>
          <a:prstGeom prst="rect">
            <a:avLst/>
          </a:prstGeom>
          <a:noFill/>
        </p:spPr>
        <p:txBody>
          <a:bodyPr wrap="square" rtlCol="0">
            <a:spAutoFit/>
          </a:bodyPr>
          <a:lstStyle/>
          <a:p>
            <a:pPr algn="ctr"/>
            <a:r>
              <a:rPr lang="en-US" sz="4400" dirty="0" smtClean="0">
                <a:latin typeface="X-Files" pitchFamily="34" charset="0"/>
              </a:rPr>
              <a:t>Odd - Missing ships, planes and sailors</a:t>
            </a:r>
            <a:endParaRPr lang="en-US" sz="4400" dirty="0">
              <a:latin typeface="X-Files" pitchFamily="34" charset="0"/>
            </a:endParaRPr>
          </a:p>
        </p:txBody>
      </p:sp>
      <p:sp>
        <p:nvSpPr>
          <p:cNvPr id="9" name="TextBox 8"/>
          <p:cNvSpPr txBox="1"/>
          <p:nvPr/>
        </p:nvSpPr>
        <p:spPr>
          <a:xfrm>
            <a:off x="858129" y="5303520"/>
            <a:ext cx="7469944" cy="1354217"/>
          </a:xfrm>
          <a:prstGeom prst="rect">
            <a:avLst/>
          </a:prstGeom>
          <a:noFill/>
        </p:spPr>
        <p:txBody>
          <a:bodyPr wrap="square" rtlCol="0">
            <a:spAutoFit/>
          </a:bodyPr>
          <a:lstStyle/>
          <a:p>
            <a:r>
              <a:rPr lang="en-US" sz="3200" dirty="0" smtClean="0"/>
              <a:t>Over 1,500 people have disappeared in the Bermuda Triangle area in the past 60 years.</a:t>
            </a:r>
          </a:p>
          <a:p>
            <a:endParaRPr lang="en-US" dirty="0"/>
          </a:p>
        </p:txBody>
      </p:sp>
    </p:spTree>
    <p:extLst>
      <p:ext uri="{BB962C8B-B14F-4D97-AF65-F5344CB8AC3E}">
        <p14:creationId xmlns:p14="http://schemas.microsoft.com/office/powerpoint/2010/main" xmlns="" val="18515643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395288" y="333375"/>
            <a:ext cx="8229600" cy="4525963"/>
          </a:xfrm>
        </p:spPr>
        <p:txBody>
          <a:bodyPr/>
          <a:lstStyle/>
          <a:p>
            <a:pPr algn="ctr">
              <a:buFontTx/>
              <a:buNone/>
            </a:pPr>
            <a:r>
              <a:rPr lang="en-US" altLang="zh-CN" dirty="0"/>
              <a:t>   It seemingly has an endless appetite </a:t>
            </a:r>
            <a:r>
              <a:rPr lang="en-US" altLang="zh-CN" dirty="0" smtClean="0"/>
              <a:t>for aircrafts </a:t>
            </a:r>
            <a:r>
              <a:rPr lang="en-US" altLang="zh-CN" dirty="0"/>
              <a:t>and ships. </a:t>
            </a:r>
          </a:p>
          <a:p>
            <a:pPr algn="ctr">
              <a:buFontTx/>
              <a:buNone/>
            </a:pPr>
            <a:r>
              <a:rPr lang="en-US" altLang="zh-CN" dirty="0"/>
              <a:t>   Where </a:t>
            </a:r>
            <a:r>
              <a:rPr lang="en-US" altLang="zh-CN" dirty="0" smtClean="0"/>
              <a:t>did they go?</a:t>
            </a:r>
            <a:endParaRPr lang="en-US" altLang="zh-CN" dirty="0"/>
          </a:p>
        </p:txBody>
      </p:sp>
      <p:pic>
        <p:nvPicPr>
          <p:cNvPr id="13316" name="Picture 4" descr="The Bermuda Triangle: Location, Map, Mystery and Recent Disappearanc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813" y="2349500"/>
            <a:ext cx="6696075" cy="388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296764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620688"/>
            <a:ext cx="8892480" cy="1066800"/>
          </a:xfrm>
        </p:spPr>
        <p:txBody>
          <a:bodyPr>
            <a:normAutofit fontScale="90000"/>
          </a:bodyPr>
          <a:lstStyle/>
          <a:p>
            <a:r>
              <a:rPr lang="en-US" dirty="0" smtClean="0">
                <a:latin typeface="X-Files" pitchFamily="34" charset="0"/>
              </a:rPr>
              <a:t>Notable Historical Incidents </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535360" y="1700808"/>
            <a:ext cx="7920880" cy="3810000"/>
          </a:xfrm>
        </p:spPr>
        <p:txBody>
          <a:bodyPr>
            <a:normAutofit/>
          </a:bodyPr>
          <a:lstStyle/>
          <a:p>
            <a:r>
              <a:rPr lang="en-US" dirty="0">
                <a:solidFill>
                  <a:schemeClr val="tx1"/>
                </a:solidFill>
              </a:rPr>
              <a:t>The most notable first incident was USS </a:t>
            </a:r>
            <a:r>
              <a:rPr lang="en-US" dirty="0" smtClean="0">
                <a:solidFill>
                  <a:schemeClr val="tx1"/>
                </a:solidFill>
              </a:rPr>
              <a:t>Cyclops. The ship along with 309 </a:t>
            </a:r>
            <a:r>
              <a:rPr lang="en-US" dirty="0">
                <a:solidFill>
                  <a:schemeClr val="tx1"/>
                </a:solidFill>
              </a:rPr>
              <a:t>crew members </a:t>
            </a:r>
            <a:r>
              <a:rPr lang="en-US" dirty="0" smtClean="0">
                <a:solidFill>
                  <a:schemeClr val="tx1"/>
                </a:solidFill>
              </a:rPr>
              <a:t>went missing on March </a:t>
            </a:r>
            <a:r>
              <a:rPr lang="en-US" dirty="0">
                <a:solidFill>
                  <a:schemeClr val="tx1"/>
                </a:solidFill>
              </a:rPr>
              <a:t>4, </a:t>
            </a:r>
            <a:r>
              <a:rPr lang="en-US" dirty="0" smtClean="0">
                <a:solidFill>
                  <a:schemeClr val="tx1"/>
                </a:solidFill>
              </a:rPr>
              <a:t>1918 </a:t>
            </a:r>
            <a:endParaRPr lang="en-US" b="1" dirty="0">
              <a:solidFill>
                <a:schemeClr val="tx1"/>
              </a:solidFill>
            </a:endParaRPr>
          </a:p>
          <a:p>
            <a:endParaRPr lang="en-US" sz="2800" dirty="0">
              <a:solidFill>
                <a:schemeClr val="tx1"/>
              </a:solidFill>
            </a:endParaRPr>
          </a:p>
        </p:txBody>
      </p:sp>
      <p:pic>
        <p:nvPicPr>
          <p:cNvPr id="1026" name="Picture 2" descr="C:\Users\Omer Afzal\Desktop\bermuda2_i0000e1.jpg"/>
          <p:cNvPicPr>
            <a:picLocks noChangeAspect="1" noChangeArrowheads="1"/>
          </p:cNvPicPr>
          <p:nvPr/>
        </p:nvPicPr>
        <p:blipFill>
          <a:blip r:embed="rId3" cstate="print"/>
          <a:srcRect/>
          <a:stretch>
            <a:fillRect/>
          </a:stretch>
        </p:blipFill>
        <p:spPr bwMode="auto">
          <a:xfrm>
            <a:off x="1066800" y="3429000"/>
            <a:ext cx="6858000" cy="3072001"/>
          </a:xfrm>
          <a:prstGeom prst="rect">
            <a:avLst/>
          </a:prstGeom>
          <a:noFill/>
        </p:spPr>
      </p:pic>
      <p:sp>
        <p:nvSpPr>
          <p:cNvPr id="4" name="TextBox 3"/>
          <p:cNvSpPr txBox="1"/>
          <p:nvPr/>
        </p:nvSpPr>
        <p:spPr>
          <a:xfrm>
            <a:off x="2843808" y="896637"/>
            <a:ext cx="3960440" cy="769441"/>
          </a:xfrm>
          <a:prstGeom prst="rect">
            <a:avLst/>
          </a:prstGeom>
          <a:noFill/>
        </p:spPr>
        <p:txBody>
          <a:bodyPr wrap="square" rtlCol="0">
            <a:spAutoFit/>
          </a:bodyPr>
          <a:lstStyle/>
          <a:p>
            <a:r>
              <a:rPr lang="en-US" sz="4400" b="1" dirty="0"/>
              <a:t>1) USS Cyclops</a:t>
            </a:r>
            <a:endParaRPr lang="en-GB" sz="4400" dirty="0"/>
          </a:p>
        </p:txBody>
      </p:sp>
    </p:spTree>
    <p:extLst>
      <p:ext uri="{BB962C8B-B14F-4D97-AF65-F5344CB8AC3E}">
        <p14:creationId xmlns:p14="http://schemas.microsoft.com/office/powerpoint/2010/main" xmlns="" val="21551881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normAutofit/>
          </a:bodyPr>
          <a:lstStyle/>
          <a:p>
            <a:r>
              <a:rPr lang="en-US" dirty="0" smtClean="0">
                <a:latin typeface="X-Files" pitchFamily="34" charset="0"/>
              </a:rPr>
              <a:t>Possible causes:</a:t>
            </a:r>
            <a:endParaRPr lang="en-US" dirty="0">
              <a:latin typeface="X-Files" pitchFamily="34" charset="0"/>
            </a:endParaRPr>
          </a:p>
        </p:txBody>
      </p:sp>
      <p:sp>
        <p:nvSpPr>
          <p:cNvPr id="3" name="Content Placeholder 2"/>
          <p:cNvSpPr>
            <a:spLocks noGrp="1"/>
          </p:cNvSpPr>
          <p:nvPr>
            <p:ph idx="1"/>
          </p:nvPr>
        </p:nvSpPr>
        <p:spPr>
          <a:xfrm>
            <a:off x="228600" y="1700808"/>
            <a:ext cx="8458200" cy="4425355"/>
          </a:xfrm>
        </p:spPr>
        <p:txBody>
          <a:bodyPr/>
          <a:lstStyle/>
          <a:p>
            <a:pPr>
              <a:buNone/>
            </a:pPr>
            <a:r>
              <a:rPr lang="en-US" dirty="0" smtClean="0"/>
              <a:t>German Conspiracy	</a:t>
            </a:r>
          </a:p>
          <a:p>
            <a:pPr>
              <a:buNone/>
            </a:pPr>
            <a:r>
              <a:rPr lang="en-US" dirty="0" smtClean="0"/>
              <a:t>	</a:t>
            </a:r>
            <a:endParaRPr lang="en-US" dirty="0"/>
          </a:p>
          <a:p>
            <a:pPr>
              <a:buNone/>
            </a:pPr>
            <a:endParaRPr lang="en-US" dirty="0"/>
          </a:p>
        </p:txBody>
      </p:sp>
      <p:pic>
        <p:nvPicPr>
          <p:cNvPr id="2050" name="Picture 2" descr="C:\Users\Omer Afzal\Desktop\120201125153-falkands-uk-ship-blast-horizontal-gallery.jpg"/>
          <p:cNvPicPr>
            <a:picLocks noChangeAspect="1" noChangeArrowheads="1"/>
          </p:cNvPicPr>
          <p:nvPr/>
        </p:nvPicPr>
        <p:blipFill>
          <a:blip r:embed="rId3" cstate="print"/>
          <a:srcRect/>
          <a:stretch>
            <a:fillRect/>
          </a:stretch>
        </p:blipFill>
        <p:spPr bwMode="auto">
          <a:xfrm>
            <a:off x="3810000" y="1143000"/>
            <a:ext cx="4572000" cy="2314575"/>
          </a:xfrm>
          <a:prstGeom prst="rect">
            <a:avLst/>
          </a:prstGeom>
          <a:noFill/>
        </p:spPr>
      </p:pic>
      <p:pic>
        <p:nvPicPr>
          <p:cNvPr id="5" name="Picture 2" descr="C:\Users\Omer Afzal\Desktop\storm.jpg"/>
          <p:cNvPicPr>
            <a:picLocks noChangeAspect="1" noChangeArrowheads="1"/>
          </p:cNvPicPr>
          <p:nvPr/>
        </p:nvPicPr>
        <p:blipFill>
          <a:blip r:embed="rId4" cstate="print"/>
          <a:srcRect/>
          <a:stretch>
            <a:fillRect/>
          </a:stretch>
        </p:blipFill>
        <p:spPr bwMode="auto">
          <a:xfrm>
            <a:off x="3733800" y="3733800"/>
            <a:ext cx="5108575" cy="2516306"/>
          </a:xfrm>
          <a:prstGeom prst="rect">
            <a:avLst/>
          </a:prstGeom>
          <a:noFill/>
        </p:spPr>
      </p:pic>
      <p:sp>
        <p:nvSpPr>
          <p:cNvPr id="6" name="Rectangle 5"/>
          <p:cNvSpPr/>
          <p:nvPr/>
        </p:nvSpPr>
        <p:spPr>
          <a:xfrm>
            <a:off x="228600" y="4419600"/>
            <a:ext cx="3200400" cy="1077218"/>
          </a:xfrm>
          <a:prstGeom prst="rect">
            <a:avLst/>
          </a:prstGeom>
        </p:spPr>
        <p:txBody>
          <a:bodyPr wrap="square">
            <a:spAutoFit/>
          </a:bodyPr>
          <a:lstStyle/>
          <a:p>
            <a:pPr algn="ctr"/>
            <a:r>
              <a:rPr lang="en-US" sz="3200" dirty="0" smtClean="0"/>
              <a:t>Over-loading and Capsizing</a:t>
            </a:r>
            <a:endParaRPr lang="en-US" sz="3200" dirty="0"/>
          </a:p>
        </p:txBody>
      </p:sp>
    </p:spTree>
    <p:extLst>
      <p:ext uri="{BB962C8B-B14F-4D97-AF65-F5344CB8AC3E}">
        <p14:creationId xmlns:p14="http://schemas.microsoft.com/office/powerpoint/2010/main" xmlns="" val="9886424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65238"/>
          </a:xfrm>
        </p:spPr>
        <p:txBody>
          <a:bodyPr/>
          <a:lstStyle/>
          <a:p>
            <a:r>
              <a:rPr lang="en-US" b="1" dirty="0" smtClean="0"/>
              <a:t>2) Flight 19</a:t>
            </a:r>
            <a:endParaRPr lang="en-US" b="1" dirty="0"/>
          </a:p>
        </p:txBody>
      </p:sp>
      <p:sp>
        <p:nvSpPr>
          <p:cNvPr id="3" name="Content Placeholder 2"/>
          <p:cNvSpPr>
            <a:spLocks noGrp="1"/>
          </p:cNvSpPr>
          <p:nvPr>
            <p:ph idx="1"/>
          </p:nvPr>
        </p:nvSpPr>
        <p:spPr>
          <a:xfrm>
            <a:off x="457200" y="1219200"/>
            <a:ext cx="8229600" cy="4906963"/>
          </a:xfrm>
        </p:spPr>
        <p:txBody>
          <a:bodyPr>
            <a:normAutofit/>
          </a:bodyPr>
          <a:lstStyle/>
          <a:p>
            <a:pPr>
              <a:buNone/>
            </a:pPr>
            <a:r>
              <a:rPr lang="en-US" dirty="0" smtClean="0"/>
              <a:t>	</a:t>
            </a:r>
            <a:endParaRPr lang="en-US" dirty="0"/>
          </a:p>
          <a:p>
            <a:endParaRPr lang="en-US" dirty="0"/>
          </a:p>
        </p:txBody>
      </p:sp>
      <p:pic>
        <p:nvPicPr>
          <p:cNvPr id="4098" name="Picture 2" descr="C:\Users\Omer Afzal\Desktop\Tbf-19-5.png"/>
          <p:cNvPicPr>
            <a:picLocks noChangeAspect="1" noChangeArrowheads="1"/>
          </p:cNvPicPr>
          <p:nvPr/>
        </p:nvPicPr>
        <p:blipFill>
          <a:blip r:embed="rId3" cstate="print"/>
          <a:srcRect/>
          <a:stretch>
            <a:fillRect/>
          </a:stretch>
        </p:blipFill>
        <p:spPr bwMode="auto">
          <a:xfrm>
            <a:off x="2362200" y="1297815"/>
            <a:ext cx="4497114" cy="3045584"/>
          </a:xfrm>
          <a:prstGeom prst="rect">
            <a:avLst/>
          </a:prstGeom>
          <a:noFill/>
        </p:spPr>
      </p:pic>
      <p:sp>
        <p:nvSpPr>
          <p:cNvPr id="5" name="Rectangle 4"/>
          <p:cNvSpPr/>
          <p:nvPr/>
        </p:nvSpPr>
        <p:spPr>
          <a:xfrm>
            <a:off x="1066800" y="4419600"/>
            <a:ext cx="7620000" cy="2062103"/>
          </a:xfrm>
          <a:prstGeom prst="rect">
            <a:avLst/>
          </a:prstGeom>
        </p:spPr>
        <p:txBody>
          <a:bodyPr wrap="square">
            <a:spAutoFit/>
          </a:bodyPr>
          <a:lstStyle/>
          <a:p>
            <a:pPr algn="ctr"/>
            <a:r>
              <a:rPr lang="en-US" sz="3200" dirty="0" smtClean="0"/>
              <a:t>One of the greatest mysteries of the Bermuda Triangle is Flight 19. On December 5, 1945 at 2:10 pm five Avenger bombers disappeared flying over the Atlantic</a:t>
            </a:r>
            <a:endParaRPr lang="en-US" sz="3200" dirty="0"/>
          </a:p>
        </p:txBody>
      </p:sp>
    </p:spTree>
    <p:extLst>
      <p:ext uri="{BB962C8B-B14F-4D97-AF65-F5344CB8AC3E}">
        <p14:creationId xmlns:p14="http://schemas.microsoft.com/office/powerpoint/2010/main" xmlns="" val="7512126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2|11.7"/>
</p:tagLst>
</file>

<file path=ppt/tags/tag2.xml><?xml version="1.0" encoding="utf-8"?>
<p:tagLst xmlns:a="http://schemas.openxmlformats.org/drawingml/2006/main" xmlns:r="http://schemas.openxmlformats.org/officeDocument/2006/relationships" xmlns:p="http://schemas.openxmlformats.org/presentationml/2006/main">
  <p:tag name="TIMING" val="|1.7|16.5"/>
</p:tagLst>
</file>

<file path=ppt/tags/tag3.xml><?xml version="1.0" encoding="utf-8"?>
<p:tagLst xmlns:a="http://schemas.openxmlformats.org/drawingml/2006/main" xmlns:r="http://schemas.openxmlformats.org/officeDocument/2006/relationships" xmlns:p="http://schemas.openxmlformats.org/presentationml/2006/main">
  <p:tag name="TIMING" val="|6.5|1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4031</TotalTime>
  <Words>664</Words>
  <Application>Microsoft Office PowerPoint</Application>
  <PresentationFormat>On-screen Show (4:3)</PresentationFormat>
  <Paragraphs>119</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Group 3 Presentation</vt:lpstr>
      <vt:lpstr>Slide 2</vt:lpstr>
      <vt:lpstr>Whereabouts is it?</vt:lpstr>
      <vt:lpstr>The Birth of the Bermuda Triangle Mystery</vt:lpstr>
      <vt:lpstr>Slide 5</vt:lpstr>
      <vt:lpstr>Slide 6</vt:lpstr>
      <vt:lpstr>Notable Historical Incidents   </vt:lpstr>
      <vt:lpstr>Possible causes:</vt:lpstr>
      <vt:lpstr>2) Flight 19</vt:lpstr>
      <vt:lpstr>Last transmission from flight 19</vt:lpstr>
      <vt:lpstr>An Incredible Electronic fog</vt:lpstr>
      <vt:lpstr>Human error</vt:lpstr>
      <vt:lpstr>3) Ghost Ships </vt:lpstr>
      <vt:lpstr>4) Star Tiger &amp; Star Ariel </vt:lpstr>
      <vt:lpstr>5) Douglas Airline </vt:lpstr>
      <vt:lpstr>No one knows !!</vt:lpstr>
      <vt:lpstr>Theories</vt:lpstr>
      <vt:lpstr>Human Error</vt:lpstr>
      <vt:lpstr>Crazy weather patterns</vt:lpstr>
      <vt:lpstr>Compass Variation</vt:lpstr>
      <vt:lpstr>Methane Hydrates</vt:lpstr>
      <vt:lpstr>Government Testing</vt:lpstr>
      <vt:lpstr>Pirates</vt:lpstr>
      <vt:lpstr>Wormhole</vt:lpstr>
      <vt:lpstr>UFO/Aliens</vt:lpstr>
      <vt:lpstr>Bermuda Triangle Monster</vt:lpstr>
      <vt:lpstr>In relation to the rest of the world……</vt:lpstr>
      <vt:lpstr>What we think………</vt:lpstr>
      <vt:lpstr>What we really think</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dc:creator>
  <cp:lastModifiedBy>Barry</cp:lastModifiedBy>
  <cp:revision>54</cp:revision>
  <dcterms:created xsi:type="dcterms:W3CDTF">2013-02-10T14:50:59Z</dcterms:created>
  <dcterms:modified xsi:type="dcterms:W3CDTF">2013-02-15T11:31:42Z</dcterms:modified>
</cp:coreProperties>
</file>